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e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e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e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主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0" y="2000244"/>
            <a:ext cx="9144000" cy="1357324"/>
          </a:xfrm>
          <a:prstGeom prst="rect">
            <a:avLst/>
          </a:prstGeom>
          <a:solidFill>
            <a:srgbClr val="93CDDD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2800"/>
            </a:lvl1pPr>
          </a:lstStyle>
          <a:p>
            <a:pPr/>
            <a:r>
              <a:t>大標題文字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457200" y="953014"/>
            <a:ext cx="8229600" cy="3818580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15492" y="15492"/>
            <a:ext cx="4953973" cy="540519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xfrm>
            <a:off x="457200" y="962900"/>
            <a:ext cx="8229600" cy="3797432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sz="half" idx="1"/>
          </p:nvPr>
        </p:nvSpPr>
        <p:spPr>
          <a:xfrm>
            <a:off x="785784" y="1201376"/>
            <a:ext cx="4572036" cy="3071828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42950" indent="-28575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4" name="Shape 104"/>
          <p:cNvSpPr/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2800"/>
            </a:lvl1pPr>
          </a:lstStyle>
          <a:p>
            <a:pPr/>
            <a:r>
              <a:t>大標題文字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body" sz="half" idx="1"/>
          </p:nvPr>
        </p:nvSpPr>
        <p:spPr>
          <a:xfrm>
            <a:off x="785784" y="1201376"/>
            <a:ext cx="4572036" cy="3071828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42950" indent="-28575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3" name="Shape 113"/>
          <p:cNvSpPr/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2800"/>
            </a:lvl1pPr>
          </a:lstStyle>
          <a:p>
            <a:pPr/>
            <a:r>
              <a:t>大標題文字</a:t>
            </a:r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body" sz="half" idx="1"/>
          </p:nvPr>
        </p:nvSpPr>
        <p:spPr>
          <a:xfrm>
            <a:off x="785784" y="1211262"/>
            <a:ext cx="4572036" cy="3071828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742950" indent="-28575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ts val="400"/>
              </a:spcBef>
              <a:buFontTx/>
              <a:defRPr sz="1800">
                <a:solidFill>
                  <a:srgbClr val="FFFFFF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2" name="Shape 122"/>
          <p:cNvSpPr/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課堂練習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body" sz="quarter" idx="1"/>
          </p:nvPr>
        </p:nvSpPr>
        <p:spPr>
          <a:xfrm>
            <a:off x="857255" y="928675"/>
            <a:ext cx="2357430" cy="642932"/>
          </a:xfrm>
          <a:prstGeom prst="rect">
            <a:avLst/>
          </a:prstGeom>
        </p:spPr>
        <p:txBody>
          <a:bodyPr/>
          <a:lstStyle>
            <a:lvl1pPr marL="342900" indent="-342900">
              <a:buSzTx/>
              <a:buFontTx/>
              <a:buNone/>
              <a:defRPr sz="3200"/>
            </a:lvl1pPr>
            <a:lvl2pPr marL="783771" indent="-326571">
              <a:buFontTx/>
              <a:defRPr sz="3200"/>
            </a:lvl2pPr>
            <a:lvl3pPr marL="1219200" indent="-304800">
              <a:buFontTx/>
              <a:defRPr sz="3200"/>
            </a:lvl3pPr>
            <a:lvl4pPr marL="1737360" indent="-365760">
              <a:buFontTx/>
              <a:defRPr sz="3200"/>
            </a:lvl4pPr>
            <a:lvl5pPr marL="2194560" indent="-365760">
              <a:buFontTx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685800" y="1383507"/>
            <a:ext cx="7772400" cy="153114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9" name="Shape 139"/>
          <p:cNvSpPr/>
          <p:nvPr>
            <p:ph type="body" sz="half" idx="1"/>
          </p:nvPr>
        </p:nvSpPr>
        <p:spPr>
          <a:xfrm>
            <a:off x="1371600" y="2914650"/>
            <a:ext cx="6400800" cy="173527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2800"/>
            </a:lvl1pPr>
          </a:lstStyle>
          <a:p>
            <a:pPr/>
            <a:r>
              <a:t>大標題文字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xfrm>
            <a:off x="457200" y="953014"/>
            <a:ext cx="8229600" cy="3787142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7786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10858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15773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20345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xfrm>
            <a:off x="4953" y="12700"/>
            <a:ext cx="4975051" cy="54610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2800"/>
            </a:lvl1pPr>
          </a:lstStyle>
          <a:p>
            <a:pPr/>
            <a:r>
              <a:t>大標題文字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xfrm>
            <a:off x="457200" y="982671"/>
            <a:ext cx="8229600" cy="3779300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0" y="3886282"/>
            <a:ext cx="3571870" cy="757170"/>
          </a:xfrm>
          <a:prstGeom prst="rect">
            <a:avLst/>
          </a:prstGeom>
          <a:solidFill>
            <a:srgbClr val="C3D69B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2800"/>
            </a:lvl1pPr>
          </a:lstStyle>
          <a:p>
            <a:pPr/>
            <a:r>
              <a:t>大標題文字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xfrm>
            <a:off x="12699" y="12699"/>
            <a:ext cx="4959559" cy="546104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2600"/>
            </a:lvl1pPr>
          </a:lstStyle>
          <a:p>
            <a:pPr/>
            <a:r>
              <a:t>大標題文字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xfrm>
            <a:off x="457200" y="953014"/>
            <a:ext cx="8229600" cy="3828230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xfrm>
            <a:off x="8554810" y="4769566"/>
            <a:ext cx="263980" cy="269239"/>
          </a:xfrm>
          <a:prstGeom prst="rect">
            <a:avLst/>
          </a:prstGeom>
          <a:ln w="3175"/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0" y="214296"/>
            <a:ext cx="3859201" cy="64294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28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778668" indent="-321468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085850" indent="-171450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1577339" indent="-205739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034539" indent="-205739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xfrm>
            <a:off x="8422820" y="4769566"/>
            <a:ext cx="263980" cy="269239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課堂練習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body" sz="quarter" idx="1"/>
          </p:nvPr>
        </p:nvSpPr>
        <p:spPr>
          <a:xfrm>
            <a:off x="857255" y="928675"/>
            <a:ext cx="2357429" cy="642932"/>
          </a:xfrm>
          <a:prstGeom prst="rect">
            <a:avLst/>
          </a:prstGeom>
        </p:spPr>
        <p:txBody>
          <a:bodyPr/>
          <a:lstStyle>
            <a:lvl1pPr marL="342900" indent="-342900">
              <a:buSzTx/>
              <a:buFontTx/>
              <a:buNone/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783771" indent="-326571">
              <a:buFontTx/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219200" indent="-304800">
              <a:buFontTx/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1737360" indent="-365760">
              <a:buFontTx/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194560" indent="-365760">
              <a:buFontTx/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3" name="Shape 193"/>
          <p:cNvSpPr/>
          <p:nvPr>
            <p:ph type="body" sz="half" idx="13"/>
          </p:nvPr>
        </p:nvSpPr>
        <p:spPr>
          <a:xfrm>
            <a:off x="857255" y="1928808"/>
            <a:ext cx="4500564" cy="2143126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500"/>
              </a:spcBef>
              <a:buFontTx/>
              <a:buAutoNum type="arabicPeriod" startAt="1"/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pPr>
          </a:p>
        </p:txBody>
      </p:sp>
      <p:sp>
        <p:nvSpPr>
          <p:cNvPr id="194" name="Shape 194"/>
          <p:cNvSpPr/>
          <p:nvPr>
            <p:ph type="pic" sz="quarter" idx="14"/>
          </p:nvPr>
        </p:nvSpPr>
        <p:spPr>
          <a:xfrm>
            <a:off x="6357949" y="500048"/>
            <a:ext cx="2357426" cy="36433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5" name="Shape 195"/>
          <p:cNvSpPr/>
          <p:nvPr>
            <p:ph type="sldNum" sz="quarter" idx="2"/>
          </p:nvPr>
        </p:nvSpPr>
        <p:spPr>
          <a:xfrm>
            <a:off x="8422820" y="4769566"/>
            <a:ext cx="263980" cy="269239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0" y="214296"/>
            <a:ext cx="3859201" cy="64294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28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03" name="Shape 203"/>
          <p:cNvSpPr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778668" indent="-321468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085850" indent="-171450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1577339" indent="-205739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034539" indent="-205739">
              <a:spcBef>
                <a:spcPts val="400"/>
              </a:spcBef>
              <a:buFontTx/>
              <a:buBlip>
                <a:blip r:embed="rId3"/>
              </a:buBlip>
              <a:defRPr sz="18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4" name="Shape 204"/>
          <p:cNvSpPr/>
          <p:nvPr>
            <p:ph type="sldNum" sz="quarter" idx="2"/>
          </p:nvPr>
        </p:nvSpPr>
        <p:spPr>
          <a:xfrm>
            <a:off x="8422820" y="4769566"/>
            <a:ext cx="263980" cy="269239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0" y="3886282"/>
            <a:ext cx="3571870" cy="757171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212" name="Shape 212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Num" sz="quarter" idx="2"/>
          </p:nvPr>
        </p:nvSpPr>
        <p:spPr>
          <a:xfrm>
            <a:off x="8422820" y="4769566"/>
            <a:ext cx="263980" cy="269239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0" name="Shape 220"/>
          <p:cNvSpPr/>
          <p:nvPr>
            <p:ph type="title"/>
          </p:nvPr>
        </p:nvSpPr>
        <p:spPr>
          <a:xfrm>
            <a:off x="0" y="3429005"/>
            <a:ext cx="3571869" cy="1214447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1 拷貝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0" y="3886282"/>
            <a:ext cx="3571870" cy="757170"/>
          </a:xfrm>
          <a:prstGeom prst="rect">
            <a:avLst/>
          </a:prstGeom>
          <a:solidFill>
            <a:srgbClr val="C3D69B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2800"/>
            </a:lvl1pPr>
          </a:lstStyle>
          <a:p>
            <a:pPr/>
            <a:r>
              <a:t>大標題文字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3">
    <p:bg>
      <p:bgPr>
        <a:solidFill>
          <a:schemeClr val="accent1">
            <a:lumOff val="2372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unna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203" y="182560"/>
            <a:ext cx="9134857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" name="Shape 37"/>
          <p:cNvSpPr/>
          <p:nvPr/>
        </p:nvSpPr>
        <p:spPr>
          <a:xfrm>
            <a:off x="0" y="3886282"/>
            <a:ext cx="3571870" cy="757171"/>
          </a:xfrm>
          <a:prstGeom prst="rect">
            <a:avLst/>
          </a:prstGeom>
          <a:solidFill>
            <a:srgbClr val="558ED5">
              <a:alpha val="85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>
              <a:defRPr sz="28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0" y="3886282"/>
            <a:ext cx="3571870" cy="757171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0" y="3886282"/>
            <a:ext cx="3571870" cy="757171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副標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" name="Shape 61"/>
          <p:cNvSpPr/>
          <p:nvPr/>
        </p:nvSpPr>
        <p:spPr>
          <a:xfrm>
            <a:off x="0" y="3886282"/>
            <a:ext cx="3571870" cy="757170"/>
          </a:xfrm>
          <a:prstGeom prst="rect">
            <a:avLst/>
          </a:prstGeom>
          <a:solidFill>
            <a:srgbClr val="C3D69B">
              <a:alpha val="85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目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body" sz="half" idx="1"/>
          </p:nvPr>
        </p:nvSpPr>
        <p:spPr>
          <a:xfrm>
            <a:off x="2571736" y="2286000"/>
            <a:ext cx="4071968" cy="2857500"/>
          </a:xfrm>
          <a:prstGeom prst="rect">
            <a:avLst/>
          </a:prstGeom>
        </p:spPr>
        <p:txBody>
          <a:bodyPr/>
          <a:lstStyle>
            <a:lvl1pPr marL="514350" indent="-514350">
              <a:spcBef>
                <a:spcPts val="600"/>
              </a:spcBef>
              <a:buFontTx/>
              <a:buBlip>
                <a:blip r:embed="rId3"/>
              </a:buBlip>
              <a:defRPr sz="2800"/>
            </a:lvl1pPr>
            <a:lvl2pPr marL="742950" indent="-285750">
              <a:spcBef>
                <a:spcPts val="600"/>
              </a:spcBef>
              <a:buFontTx/>
              <a:defRPr sz="2800"/>
            </a:lvl2pPr>
            <a:lvl3pPr marL="1181100" indent="-266700">
              <a:spcBef>
                <a:spcPts val="600"/>
              </a:spcBef>
              <a:buFontTx/>
              <a:defRPr sz="2800"/>
            </a:lvl3pPr>
            <a:lvl4pPr marL="1691638" indent="-320038">
              <a:spcBef>
                <a:spcPts val="600"/>
              </a:spcBef>
              <a:buFontTx/>
              <a:defRPr sz="2800"/>
            </a:lvl4pPr>
            <a:lvl5pPr marL="2148838" indent="-320038">
              <a:spcBef>
                <a:spcPts val="600"/>
              </a:spcBef>
              <a:buFontTx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7746" y="15492"/>
            <a:ext cx="4969466" cy="540519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2800"/>
            </a:lvl1pPr>
          </a:lstStyle>
          <a:p>
            <a:pPr/>
            <a:r>
              <a:t>大標題文字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457200" y="923358"/>
            <a:ext cx="8229600" cy="3828230"/>
          </a:xfrm>
          <a:prstGeom prst="rect">
            <a:avLst/>
          </a:prstGeom>
        </p:spPr>
        <p:txBody>
          <a:bodyPr anchor="ctr"/>
          <a:lstStyle>
            <a:lvl1pPr marL="342900" indent="-34290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1pPr>
            <a:lvl2pPr marL="575468" indent="-32146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2pPr>
            <a:lvl3pPr marL="679450" indent="-171450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3pPr>
            <a:lvl4pPr marL="967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4pPr>
            <a:lvl5pPr marL="1221738" indent="-205738">
              <a:lnSpc>
                <a:spcPct val="120000"/>
              </a:lnSpc>
              <a:spcBef>
                <a:spcPts val="400"/>
              </a:spcBef>
              <a:buFontTx/>
              <a:buBlip>
                <a:blip r:embed="rId3"/>
              </a:buBlip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8524925" y="4748584"/>
            <a:ext cx="290620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199" y="205978"/>
            <a:ext cx="8229601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199" y="1200150"/>
            <a:ext cx="8229601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transition xmlns:p14="http://schemas.microsoft.com/office/powerpoint/2010/main" spd="med" advClick="1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321468" marR="0" indent="-321468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763360" marR="0" indent="-30616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1200150" marR="0" indent="-28575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17145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21717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26289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30861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35433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4000500" marR="0" indent="-3429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7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firebase.google.com/" TargetMode="External"/><Relationship Id="rId3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firebase.google.com/" TargetMode="External"/><Relationship Id="rId3" Type="http://schemas.openxmlformats.org/officeDocument/2006/relationships/image" Target="../media/image1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3" Type="http://schemas.openxmlformats.org/officeDocument/2006/relationships/image" Target="../media/image2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Relationship Id="rId3" Type="http://schemas.openxmlformats.org/officeDocument/2006/relationships/image" Target="../media/image2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3" Type="http://schemas.openxmlformats.org/officeDocument/2006/relationships/image" Target="../media/image2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Relationship Id="rId3" Type="http://schemas.openxmlformats.org/officeDocument/2006/relationships/image" Target="../media/image3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3" Type="http://schemas.openxmlformats.org/officeDocument/2006/relationships/image" Target="../media/image8.jpeg"/><Relationship Id="rId4" Type="http://schemas.openxmlformats.org/officeDocument/2006/relationships/image" Target="../media/image6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Relationship Id="rId3" Type="http://schemas.openxmlformats.org/officeDocument/2006/relationships/image" Target="../media/image37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etmdl.io/index.html" TargetMode="External"/><Relationship Id="rId3" Type="http://schemas.openxmlformats.org/officeDocument/2006/relationships/image" Target="../media/image3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Relationship Id="rId3" Type="http://schemas.openxmlformats.org/officeDocument/2006/relationships/image" Target="../media/image5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Relationship Id="rId3" Type="http://schemas.openxmlformats.org/officeDocument/2006/relationships/image" Target="../media/image4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Relationship Id="rId3" Type="http://schemas.openxmlformats.org/officeDocument/2006/relationships/image" Target="../media/image4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ithome.com.tw/news/91771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Relationship Id="rId3" Type="http://schemas.openxmlformats.org/officeDocument/2006/relationships/image" Target="../media/image47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9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5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5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www.youtube.com/watch?v=k1D0_wFlXgo" TargetMode="External"/><Relationship Id="rId3" Type="http://schemas.openxmlformats.org/officeDocument/2006/relationships/image" Target="../media/image9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3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5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7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61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www.codecademy.com/en/tracks/firebase" TargetMode="External"/><Relationship Id="rId3" Type="http://schemas.openxmlformats.org/officeDocument/2006/relationships/image" Target="../media/image10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hyperlink" Target="https://firebase.google.com/docs/reference/js/firebase.UserInfo" TargetMode="Externa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2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65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66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7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8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0.png"/><Relationship Id="rId3" Type="http://schemas.openxmlformats.org/officeDocument/2006/relationships/image" Target="../media/image9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www.udacity.com/course/firebase-essentials-for-android--ud009" TargetMode="External"/><Relationship Id="rId3" Type="http://schemas.openxmlformats.org/officeDocument/2006/relationships/image" Target="../media/image11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1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4.png"/><Relationship Id="rId3" Type="http://schemas.openxmlformats.org/officeDocument/2006/relationships/image" Target="../media/image72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3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hyperlink" Target="https://firebase.google.com/docs/database/security/" TargetMode="Externa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74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7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7.png"/><Relationship Id="rId3" Type="http://schemas.openxmlformats.org/officeDocument/2006/relationships/image" Target="../media/image37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hyperlink" Target="https://firebase.google.com/docs/reference/security/database/#variables" TargetMode="External"/><Relationship Id="rId4" Type="http://schemas.openxmlformats.org/officeDocument/2006/relationships/hyperlink" Target="https://firebase.google.com/docs/database/security/securing-data#predefined_variables" TargetMode="External"/><Relationship Id="rId5" Type="http://schemas.openxmlformats.org/officeDocument/2006/relationships/image" Target="../media/image78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hyperlink" Target="mailto:b09855121@gmail.com" TargetMode="External"/><Relationship Id="rId4" Type="http://schemas.openxmlformats.org/officeDocument/2006/relationships/hyperlink" Target="mailto:lora860227@gmail.com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78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4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89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2.png"/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  <a:blipFill>
            <a:blip r:embed="rId3">
              <a:alphaModFix amt="83528"/>
            </a:blip>
          </a:blip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FIREBASE 前端資料庫</a:t>
            </a:r>
          </a:p>
        </p:txBody>
      </p:sp>
      <p:sp>
        <p:nvSpPr>
          <p:cNvPr id="230" name="Shape 230"/>
          <p:cNvSpPr/>
          <p:nvPr>
            <p:ph type="sldNum" sz="quarter" idx="2"/>
          </p:nvPr>
        </p:nvSpPr>
        <p:spPr>
          <a:xfrm>
            <a:off x="8588110" y="4756866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xfrm>
            <a:off x="12700" y="12700"/>
            <a:ext cx="6794769" cy="546103"/>
          </a:xfrm>
          <a:prstGeom prst="rect">
            <a:avLst/>
          </a:prstGeom>
        </p:spPr>
        <p:txBody>
          <a:bodyPr/>
          <a:lstStyle/>
          <a:p>
            <a:pPr defTabSz="841247">
              <a:defRPr sz="2576"/>
            </a:pPr>
            <a:r>
              <a:t>開始使用Firebase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https://firebase.google.com/</a:t>
            </a:r>
            <a:r>
              <a:t>)</a:t>
            </a:r>
          </a:p>
        </p:txBody>
      </p:sp>
      <p:sp>
        <p:nvSpPr>
          <p:cNvPr id="275" name="Shape 275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螢幕快照 2016-11-08 上午11.43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532" y="1194809"/>
            <a:ext cx="8034936" cy="2753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申請GOOGLE帳號 ...</a:t>
            </a: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0" name="螢幕快照 2016-10-31 上午7.18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362" y="897339"/>
            <a:ext cx="5623276" cy="3944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xfrm>
            <a:off x="12700" y="12700"/>
            <a:ext cx="6794769" cy="546103"/>
          </a:xfrm>
          <a:prstGeom prst="rect">
            <a:avLst/>
          </a:prstGeom>
        </p:spPr>
        <p:txBody>
          <a:bodyPr/>
          <a:lstStyle/>
          <a:p>
            <a:pPr defTabSz="841247">
              <a:defRPr sz="2576"/>
            </a:pPr>
            <a:r>
              <a:t>開始使用Firebase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https://firebase.google.com/</a:t>
            </a:r>
            <a:r>
              <a:t>)</a:t>
            </a:r>
          </a:p>
        </p:txBody>
      </p:sp>
      <p:sp>
        <p:nvSpPr>
          <p:cNvPr id="283" name="Shape 283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4" name="螢幕快照 2016-10-31 上午7.0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798" y="1226922"/>
            <a:ext cx="7360404" cy="292035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7033397" y="1218513"/>
            <a:ext cx="845599" cy="269239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建立專案</a:t>
            </a:r>
          </a:p>
        </p:txBody>
      </p:sp>
      <p:sp>
        <p:nvSpPr>
          <p:cNvPr id="288" name="Shape 288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9" name="螢幕快照 2016-10-31 上午7.0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704" y="865133"/>
            <a:ext cx="7194592" cy="4009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資料庫選單</a:t>
            </a:r>
          </a:p>
        </p:txBody>
      </p:sp>
      <p:sp>
        <p:nvSpPr>
          <p:cNvPr id="292" name="Shape 292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3" name="螢幕快照 2016-10-31 上午8.15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084" y="840280"/>
            <a:ext cx="6885832" cy="40588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1163185" y="1929075"/>
            <a:ext cx="845600" cy="269239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JSON資料庫內容與URL</a:t>
            </a:r>
          </a:p>
        </p:txBody>
      </p:sp>
      <p:sp>
        <p:nvSpPr>
          <p:cNvPr id="297" name="Shape 297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8" name="螢幕快照 2016-10-31 下午3.20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098" y="776604"/>
            <a:ext cx="7227804" cy="418615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2753875" y="2599264"/>
            <a:ext cx="1749542" cy="269239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0" name="Shape 300"/>
          <p:cNvSpPr/>
          <p:nvPr/>
        </p:nvSpPr>
        <p:spPr>
          <a:xfrm>
            <a:off x="2753875" y="1886509"/>
            <a:ext cx="1961562" cy="269239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1"/>
      <p:bldP build="whole" bldLvl="1" animBg="1" rev="0" advAuto="0" spid="300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C3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841247">
              <a:defRPr sz="257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Firebase的資料庫</a:t>
            </a:r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xfrm>
            <a:off x="457200" y="923358"/>
            <a:ext cx="4969465" cy="3828230"/>
          </a:xfrm>
          <a:prstGeom prst="rect">
            <a:avLst/>
          </a:prstGeom>
        </p:spPr>
        <p:txBody>
          <a:bodyPr/>
          <a:lstStyle/>
          <a:p>
            <a:pPr marL="185560" indent="-185560" defTabSz="229076">
              <a:spcBef>
                <a:spcPts val="1800"/>
              </a:spcBef>
              <a:buBlip>
                <a:blip r:embed="rId2"/>
              </a:buBlip>
              <a:defRPr sz="1600"/>
            </a:pPr>
            <a:r>
              <a:t>Firebase資料庫本身就是一個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大型的JSON物件</a:t>
            </a:r>
          </a:p>
          <a:p>
            <a:pPr marL="185560" indent="-185560" defTabSz="229076">
              <a:spcBef>
                <a:spcPts val="1800"/>
              </a:spcBef>
              <a:buBlip>
                <a:blip r:embed="rId2"/>
              </a:buBlip>
              <a:defRPr sz="1600"/>
            </a:pPr>
            <a:r>
              <a:t>Firebase資料庫裡面沒有SQL資料庫的Table，也沒有MongoDB的Collection</a:t>
            </a:r>
          </a:p>
          <a:p>
            <a:pPr marL="185560" indent="-185560" defTabSz="229076">
              <a:spcBef>
                <a:spcPts val="1800"/>
              </a:spcBef>
              <a:buBlip>
                <a:blip r:embed="rId2"/>
              </a:buBlip>
              <a:defRPr sz="1600"/>
            </a:pPr>
            <a:r>
              <a:t>Firebase資料庫可以任意的設定JSON物件的深度</a:t>
            </a:r>
          </a:p>
          <a:p>
            <a:pPr marL="185560" indent="-185560" defTabSz="229076">
              <a:spcBef>
                <a:spcPts val="1800"/>
              </a:spcBef>
              <a:buBlip>
                <a:blip r:embed="rId2"/>
              </a:buBlip>
              <a:defRPr sz="1600"/>
            </a:pPr>
            <a:r>
              <a:t>Fiirebase內儲存的資料使用一個資料庫產生的key來索引(內容包含事件以及固定ID)</a:t>
            </a:r>
          </a:p>
        </p:txBody>
      </p:sp>
      <p:pic>
        <p:nvPicPr>
          <p:cNvPr id="304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5222" y="1835392"/>
            <a:ext cx="2762337" cy="252999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xfrm>
            <a:off x="12700" y="13"/>
            <a:ext cx="4959558" cy="546104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JSON的格式範例</a:t>
            </a:r>
          </a:p>
        </p:txBody>
      </p:sp>
      <p:sp>
        <p:nvSpPr>
          <p:cNvPr id="308" name="Shape 308"/>
          <p:cNvSpPr/>
          <p:nvPr>
            <p:ph type="body" sz="half" idx="1"/>
          </p:nvPr>
        </p:nvSpPr>
        <p:spPr>
          <a:xfrm>
            <a:off x="457200" y="953014"/>
            <a:ext cx="3686667" cy="381858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注意，JSON所有的name都必須使用</a:t>
            </a:r>
            <a:r>
              <a:rPr>
                <a:solidFill>
                  <a:srgbClr val="FF2600"/>
                </a:solidFill>
              </a:rPr>
              <a:t>雙引號</a:t>
            </a:r>
            <a:r>
              <a:t>”xxx”包起來</a:t>
            </a:r>
          </a:p>
        </p:txBody>
      </p:sp>
      <p:sp>
        <p:nvSpPr>
          <p:cNvPr id="309" name="Shape 3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0" name="螢幕快照 2016-02-12 下午11.03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3751" y="1017519"/>
            <a:ext cx="3237855" cy="370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body" sz="half" idx="1"/>
          </p:nvPr>
        </p:nvSpPr>
        <p:spPr>
          <a:xfrm>
            <a:off x="457200" y="923358"/>
            <a:ext cx="3127169" cy="3828230"/>
          </a:xfrm>
          <a:prstGeom prst="rect">
            <a:avLst/>
          </a:prstGeom>
        </p:spPr>
        <p:txBody>
          <a:bodyPr/>
          <a:lstStyle/>
          <a:p>
            <a:pPr marL="255032" indent="-255032" defTabSz="297179">
              <a:spcBef>
                <a:spcPts val="2300"/>
              </a:spcBef>
              <a:buBlip>
                <a:blip r:embed="rId2"/>
              </a:buBlip>
              <a:defRPr sz="2200"/>
            </a:pPr>
            <a:r>
              <a:t>Firebase的JSON資料庫內的每一筆資料，都有一個對應的url</a:t>
            </a:r>
          </a:p>
          <a:p>
            <a:pPr marL="255032" indent="-255032" defTabSz="297179">
              <a:spcBef>
                <a:spcPts val="2300"/>
              </a:spcBef>
              <a:buBlip>
                <a:blip r:embed="rId2"/>
              </a:buBlip>
              <a:defRPr sz="2200"/>
            </a:pPr>
            <a:r>
              <a:t>因此，可以簡單的用url對資料庫之中的任何一筆資料進行存取</a:t>
            </a:r>
          </a:p>
        </p:txBody>
      </p:sp>
      <p:sp>
        <p:nvSpPr>
          <p:cNvPr id="313" name="Shape 3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4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8922" y="1481297"/>
            <a:ext cx="5233229" cy="2988729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12700" y="12700"/>
            <a:ext cx="4959558" cy="546103"/>
          </a:xfrm>
          <a:prstGeom prst="rect">
            <a:avLst/>
          </a:prstGeom>
          <a:solidFill>
            <a:srgbClr val="C3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841247">
              <a:defRPr sz="257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Firebase的資料庫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12700" dist="0" dir="5400000">
              <a:srgbClr val="000000">
                <a:alpha val="50000"/>
              </a:srgbClr>
            </a:outerShdw>
          </a:effectLst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關於資料庫，我們想要的是 ...</a:t>
            </a:r>
          </a:p>
        </p:txBody>
      </p:sp>
      <p:sp>
        <p:nvSpPr>
          <p:cNvPr id="318" name="Shape 318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Shape 319"/>
          <p:cNvSpPr/>
          <p:nvPr/>
        </p:nvSpPr>
        <p:spPr>
          <a:xfrm>
            <a:off x="2652063" y="1691774"/>
            <a:ext cx="992268" cy="10343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新增</a:t>
            </a:r>
          </a:p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資料</a:t>
            </a:r>
          </a:p>
        </p:txBody>
      </p:sp>
      <p:sp>
        <p:nvSpPr>
          <p:cNvPr id="320" name="Shape 320"/>
          <p:cNvSpPr/>
          <p:nvPr/>
        </p:nvSpPr>
        <p:spPr>
          <a:xfrm>
            <a:off x="4036902" y="1691774"/>
            <a:ext cx="992269" cy="10343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查詢</a:t>
            </a:r>
          </a:p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資料</a:t>
            </a:r>
          </a:p>
        </p:txBody>
      </p:sp>
      <p:sp>
        <p:nvSpPr>
          <p:cNvPr id="321" name="Shape 321"/>
          <p:cNvSpPr/>
          <p:nvPr/>
        </p:nvSpPr>
        <p:spPr>
          <a:xfrm>
            <a:off x="5421741" y="1691774"/>
            <a:ext cx="992269" cy="103432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編輯</a:t>
            </a:r>
          </a:p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資料</a:t>
            </a:r>
          </a:p>
        </p:txBody>
      </p:sp>
      <p:sp>
        <p:nvSpPr>
          <p:cNvPr id="322" name="Shape 322"/>
          <p:cNvSpPr/>
          <p:nvPr/>
        </p:nvSpPr>
        <p:spPr>
          <a:xfrm>
            <a:off x="2652063" y="3104391"/>
            <a:ext cx="992268" cy="1034330"/>
          </a:xfrm>
          <a:prstGeom prst="rect">
            <a:avLst/>
          </a:prstGeom>
          <a:solidFill>
            <a:schemeClr val="accent5">
              <a:satOff val="-6843"/>
              <a:lumOff val="-10705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刪除</a:t>
            </a:r>
          </a:p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資料</a:t>
            </a:r>
          </a:p>
        </p:txBody>
      </p:sp>
      <p:pic>
        <p:nvPicPr>
          <p:cNvPr id="32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1502" y="3059941"/>
            <a:ext cx="1043069" cy="1123230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32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6341" y="3059941"/>
            <a:ext cx="1043069" cy="1123230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大綱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7530" indent="-247530" defTabSz="704087">
              <a:spcBef>
                <a:spcPts val="500"/>
              </a:spcBef>
              <a:defRPr sz="2309"/>
            </a:pPr>
            <a:r>
              <a:t>簡介</a:t>
            </a:r>
          </a:p>
          <a:p>
            <a:pPr marL="247530" indent="-247530" defTabSz="704087">
              <a:spcBef>
                <a:spcPts val="500"/>
              </a:spcBef>
              <a:defRPr sz="2309"/>
            </a:pPr>
            <a:r>
              <a:t>建立Firebase帳號</a:t>
            </a:r>
          </a:p>
          <a:p>
            <a:pPr marL="247530" indent="-247530" defTabSz="704087">
              <a:spcBef>
                <a:spcPts val="500"/>
              </a:spcBef>
              <a:defRPr sz="2309"/>
            </a:pPr>
            <a:r>
              <a:t>開始－Hello Firebase</a:t>
            </a:r>
          </a:p>
          <a:p>
            <a:pPr marL="247530" indent="-247530" defTabSz="704087">
              <a:spcBef>
                <a:spcPts val="500"/>
              </a:spcBef>
              <a:defRPr sz="2309"/>
            </a:pPr>
            <a:r>
              <a:t>聊天室－Hello FireChat</a:t>
            </a:r>
          </a:p>
          <a:p>
            <a:pPr marL="247530" indent="-247530" defTabSz="704087">
              <a:spcBef>
                <a:spcPts val="500"/>
              </a:spcBef>
              <a:defRPr sz="2309"/>
            </a:pPr>
            <a:r>
              <a:t>帳號管理－Authentication</a:t>
            </a:r>
          </a:p>
          <a:p>
            <a:pPr marL="247530" indent="-247530" defTabSz="704087">
              <a:spcBef>
                <a:spcPts val="500"/>
              </a:spcBef>
              <a:defRPr sz="2309"/>
            </a:pPr>
            <a:r>
              <a:t>授權管理－Authorization</a:t>
            </a:r>
          </a:p>
          <a:p>
            <a:pPr marL="247530" indent="-247530" defTabSz="704087">
              <a:spcBef>
                <a:spcPts val="500"/>
              </a:spcBef>
              <a:defRPr sz="2309"/>
            </a:pPr>
            <a:r>
              <a:t>圖片儲存－Firebase Storage</a:t>
            </a:r>
          </a:p>
        </p:txBody>
      </p:sp>
      <p:sp>
        <p:nvSpPr>
          <p:cNvPr id="234" name="Shape 234"/>
          <p:cNvSpPr/>
          <p:nvPr>
            <p:ph type="sldNum" sz="quarter" idx="2"/>
          </p:nvPr>
        </p:nvSpPr>
        <p:spPr>
          <a:xfrm>
            <a:off x="8588110" y="4756866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Config 設定</a:t>
            </a:r>
          </a:p>
        </p:txBody>
      </p:sp>
      <p:sp>
        <p:nvSpPr>
          <p:cNvPr id="327" name="Shape 327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8" name="螢幕快照 2016-10-31 上午8.15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084" y="840280"/>
            <a:ext cx="6885832" cy="405880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5846774" y="1694426"/>
            <a:ext cx="845599" cy="941765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330" name="螢幕快照 2016-11-04 上午6.16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9379" y="1778218"/>
            <a:ext cx="4959558" cy="29526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2"/>
      <p:bldP build="whole" bldLvl="1" animBg="1" rev="0" advAuto="0" spid="3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移除資料庫存取規則</a:t>
            </a:r>
          </a:p>
        </p:txBody>
      </p:sp>
      <p:sp>
        <p:nvSpPr>
          <p:cNvPr id="333" name="Shape 333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" name="螢幕快照 2016-11-01 上午7.18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7034" y="878065"/>
            <a:ext cx="7329932" cy="3387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移除資料庫存取規則</a:t>
            </a:r>
          </a:p>
        </p:txBody>
      </p:sp>
      <p:sp>
        <p:nvSpPr>
          <p:cNvPr id="337" name="Shape 337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8" name="螢幕快照 2016-11-04 上午6.19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2956" y="1211437"/>
            <a:ext cx="4794054" cy="2546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移除資料庫存取規則</a:t>
            </a:r>
          </a:p>
        </p:txBody>
      </p:sp>
      <p:sp>
        <p:nvSpPr>
          <p:cNvPr id="341" name="Shape 341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2" name="螢幕快照 2016-11-06 上午9.52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8702" y="1192879"/>
            <a:ext cx="5326596" cy="2757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移除資料庫存取規則</a:t>
            </a:r>
          </a:p>
        </p:txBody>
      </p:sp>
      <p:sp>
        <p:nvSpPr>
          <p:cNvPr id="345" name="Shape 345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6" name="螢幕快照 2016-11-06 上午9.53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669" y="1450990"/>
            <a:ext cx="7116823" cy="2241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Firebase</a:t>
            </a:r>
          </a:p>
        </p:txBody>
      </p:sp>
      <p:sp>
        <p:nvSpPr>
          <p:cNvPr id="349" name="Shape 349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0" name="螢幕快照 2016-11-08 上午8.03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561" y="714116"/>
            <a:ext cx="7157313" cy="431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螢幕快照 2016-11-08 上午9.15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1272" y="805618"/>
            <a:ext cx="6034155" cy="4128128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Firebase</a:t>
            </a:r>
          </a:p>
        </p:txBody>
      </p:sp>
      <p:sp>
        <p:nvSpPr>
          <p:cNvPr id="354" name="Shape 354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8" name="Group 358"/>
          <p:cNvGrpSpPr/>
          <p:nvPr/>
        </p:nvGrpSpPr>
        <p:grpSpPr>
          <a:xfrm>
            <a:off x="639826" y="1550920"/>
            <a:ext cx="3475377" cy="1815337"/>
            <a:chOff x="0" y="0"/>
            <a:chExt cx="3475376" cy="1815335"/>
          </a:xfrm>
        </p:grpSpPr>
        <p:sp>
          <p:nvSpPr>
            <p:cNvPr id="355" name="Shape 355"/>
            <p:cNvSpPr/>
            <p:nvPr/>
          </p:nvSpPr>
          <p:spPr>
            <a:xfrm>
              <a:off x="2463612" y="1546097"/>
              <a:ext cx="1011765" cy="269239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017376" y="546533"/>
              <a:ext cx="814212" cy="1036441"/>
            </a:xfrm>
            <a:prstGeom prst="line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0" y="0"/>
              <a:ext cx="2520454" cy="553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300">
                  <a:solidFill>
                    <a:schemeClr val="accent2"/>
                  </a:solidFill>
                </a:defRPr>
              </a:pPr>
              <a:r>
                <a:t>firebase自動產生的變數，</a:t>
              </a:r>
            </a:p>
            <a:p>
              <a:pPr algn="ctr">
                <a:defRPr sz="1300">
                  <a:solidFill>
                    <a:schemeClr val="accent2"/>
                  </a:solidFill>
                </a:defRPr>
              </a:pPr>
              <a:r>
                <a:t>指向chsyuf2e-fc8a3JSON資料串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查詢/監聽資料－on()方法</a:t>
            </a:r>
          </a:p>
        </p:txBody>
      </p:sp>
      <p:sp>
        <p:nvSpPr>
          <p:cNvPr id="361" name="Shape 361"/>
          <p:cNvSpPr/>
          <p:nvPr>
            <p:ph type="body" idx="1"/>
          </p:nvPr>
        </p:nvSpPr>
        <p:spPr>
          <a:xfrm>
            <a:off x="457200" y="1207470"/>
            <a:ext cx="8229600" cy="3818580"/>
          </a:xfrm>
          <a:prstGeom prst="rect">
            <a:avLst/>
          </a:prstGeom>
        </p:spPr>
        <p:txBody>
          <a:bodyPr/>
          <a:lstStyle/>
          <a:p>
            <a:pPr marL="164998" indent="-164998" defTabSz="198119">
              <a:spcBef>
                <a:spcPts val="1500"/>
              </a:spcBef>
              <a:buBlip>
                <a:blip r:embed="rId2"/>
              </a:buBlip>
              <a:defRPr sz="1400"/>
            </a:pPr>
            <a:r>
              <a:t>on()方法用來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監聽</a:t>
            </a:r>
            <a:r>
              <a:t>資料庫特定位置的資料變化，主要也用於向資料庫讀取資料</a:t>
            </a:r>
          </a:p>
          <a:p>
            <a:pPr marL="164998" indent="-164998" defTabSz="198119">
              <a:spcBef>
                <a:spcPts val="1500"/>
              </a:spcBef>
              <a:buBlip>
                <a:blip r:embed="rId2"/>
              </a:buBlip>
              <a:defRPr sz="1400"/>
            </a:pPr>
            <a:r>
              <a:t>事件型態(eventType)－"value", "child_added", "child_changed", “child_removed", or “child_moved."</a:t>
            </a:r>
          </a:p>
          <a:p>
            <a:pPr marL="164998" indent="-164998" defTabSz="198119">
              <a:spcBef>
                <a:spcPts val="1500"/>
              </a:spcBef>
              <a:buBlip>
                <a:blip r:embed="rId2"/>
              </a:buBlip>
              <a:defRPr sz="1400"/>
            </a:pPr>
            <a:r>
              <a:t>回呼(callback)函式－當特定事件發生，就會執行回呼函式，並回傳相對應的資料庫內容給回呼函式</a:t>
            </a:r>
          </a:p>
        </p:txBody>
      </p:sp>
      <p:sp>
        <p:nvSpPr>
          <p:cNvPr id="362" name="Shape 362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5" name="Group 365"/>
          <p:cNvGrpSpPr/>
          <p:nvPr/>
        </p:nvGrpSpPr>
        <p:grpSpPr>
          <a:xfrm>
            <a:off x="2896022" y="1500213"/>
            <a:ext cx="3150773" cy="619127"/>
            <a:chOff x="0" y="0"/>
            <a:chExt cx="3150772" cy="619125"/>
          </a:xfrm>
        </p:grpSpPr>
        <p:sp>
          <p:nvSpPr>
            <p:cNvPr id="363" name="Shape 363"/>
            <p:cNvSpPr/>
            <p:nvPr/>
          </p:nvSpPr>
          <p:spPr>
            <a:xfrm>
              <a:off x="80962" y="27306"/>
              <a:ext cx="2988848" cy="4597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on() </a:t>
              </a:r>
              <a:r>
                <a:rPr sz="1400">
                  <a:latin typeface="Gill Sans Light"/>
                  <a:ea typeface="Gill Sans Light"/>
                  <a:cs typeface="Gill Sans Light"/>
                  <a:sym typeface="Gill Sans Light"/>
                </a:rPr>
                <a:t>: on(eventType, callback)</a:t>
              </a:r>
            </a:p>
          </p:txBody>
        </p:sp>
        <p:pic>
          <p:nvPicPr>
            <p:cNvPr id="364" name="image2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150774" cy="619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手動修改JSON資料串</a:t>
            </a:r>
          </a:p>
        </p:txBody>
      </p:sp>
      <p:sp>
        <p:nvSpPr>
          <p:cNvPr id="368" name="Shape 368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9" name="螢幕快照 2016-11-08 上午7.32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2073" y="1122410"/>
            <a:ext cx="2915923" cy="687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螢幕快照 2016-11-08 上午7.48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2803" y="3597312"/>
            <a:ext cx="2754464" cy="849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螢幕快照 2016-11-08 上午7.32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6294" y="2076613"/>
            <a:ext cx="5159084" cy="1254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螢幕快照 2016-11-08 上午7.48.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2177" y="990558"/>
            <a:ext cx="3302790" cy="95142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/>
          <p:nvPr/>
        </p:nvSpPr>
        <p:spPr>
          <a:xfrm rot="5400000">
            <a:off x="6102515" y="3249234"/>
            <a:ext cx="705535" cy="459909"/>
          </a:xfrm>
          <a:prstGeom prst="rightArrow">
            <a:avLst>
              <a:gd name="adj1" fmla="val 33750"/>
              <a:gd name="adj2" fmla="val 67300"/>
            </a:avLst>
          </a:prstGeom>
          <a:solidFill>
            <a:srgbClr val="929292"/>
          </a:solidFill>
          <a:ln w="12700">
            <a:miter lim="400000"/>
          </a:ln>
          <a:effectLst>
            <a:outerShdw sx="100000" sy="100000" kx="0" ky="0" algn="b" rotWithShape="0" blurRad="38100" dist="23000" dir="3371966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74" name="Shape 374"/>
          <p:cNvSpPr/>
          <p:nvPr/>
        </p:nvSpPr>
        <p:spPr>
          <a:xfrm rot="5400000">
            <a:off x="6102515" y="1846810"/>
            <a:ext cx="705535" cy="459910"/>
          </a:xfrm>
          <a:prstGeom prst="rightArrow">
            <a:avLst>
              <a:gd name="adj1" fmla="val 33750"/>
              <a:gd name="adj2" fmla="val 67300"/>
            </a:avLst>
          </a:prstGeom>
          <a:solidFill>
            <a:srgbClr val="929292"/>
          </a:solidFill>
          <a:ln w="12700">
            <a:miter lim="400000"/>
          </a:ln>
          <a:effectLst>
            <a:outerShdw sx="100000" sy="100000" kx="0" ky="0" algn="b" rotWithShape="0" blurRad="38100" dist="23000" dir="3371966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練習一</a:t>
            </a:r>
          </a:p>
        </p:txBody>
      </p:sp>
      <p:sp>
        <p:nvSpPr>
          <p:cNvPr id="377" name="Shape 3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建立自己的Firebase帳號，並且建立Hello World APP</a:t>
            </a:r>
          </a:p>
        </p:txBody>
      </p:sp>
      <p:sp>
        <p:nvSpPr>
          <p:cNvPr id="378" name="Shape 378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簡介</a:t>
            </a:r>
          </a:p>
        </p:txBody>
      </p:sp>
      <p:sp>
        <p:nvSpPr>
          <p:cNvPr id="237" name="Shape 237"/>
          <p:cNvSpPr/>
          <p:nvPr>
            <p:ph type="body" sz="half" idx="1"/>
          </p:nvPr>
        </p:nvSpPr>
        <p:spPr>
          <a:xfrm>
            <a:off x="457200" y="923358"/>
            <a:ext cx="3910243" cy="3828230"/>
          </a:xfrm>
          <a:prstGeom prst="rect">
            <a:avLst/>
          </a:prstGeom>
        </p:spPr>
        <p:txBody>
          <a:bodyPr/>
          <a:lstStyle/>
          <a:p>
            <a:pPr marL="258699" indent="-258699" defTabSz="216198">
              <a:spcBef>
                <a:spcPts val="1600"/>
              </a:spcBef>
              <a:buBlip>
                <a:blip r:embed="rId2"/>
              </a:buBlip>
              <a:defRPr sz="1552"/>
            </a:pPr>
            <a:r>
              <a:t>Firebase是來自舊金山一個小型新創公司Envolve的產品，為Tamplin和其工程團隊所打造。 Firebase是一個線上雲端服務，讓程式開發人員可以建立即時（real-time）的網路應用程式，例如不同的合作工具和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多人模式遊戲</a:t>
            </a:r>
            <a:r>
              <a:t>，當然也包括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即時聊天軟體</a:t>
            </a:r>
          </a:p>
          <a:p>
            <a:pPr marL="258699" indent="-258699" defTabSz="216198">
              <a:spcBef>
                <a:spcPts val="1600"/>
              </a:spcBef>
              <a:buBlip>
                <a:blip r:embed="rId2"/>
              </a:buBlip>
              <a:defRPr sz="1552"/>
            </a:pPr>
            <a:r>
              <a:t>Firebase的訣竅是在於，它讓開發人員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只需編寫前端介面</a:t>
            </a:r>
            <a:r>
              <a:t>，無需在伺服器端建立任何軟體，也不再需要擔心複雜的後端開發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4711359" y="1437507"/>
            <a:ext cx="4130843" cy="2799933"/>
            <a:chOff x="0" y="0"/>
            <a:chExt cx="4130841" cy="2799932"/>
          </a:xfrm>
        </p:grpSpPr>
        <p:pic>
          <p:nvPicPr>
            <p:cNvPr id="238" name="image2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337" y="19050"/>
              <a:ext cx="4064167" cy="2709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130843" cy="2799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1" name="Shape 241"/>
          <p:cNvSpPr/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FireChat</a:t>
            </a:r>
          </a:p>
        </p:txBody>
      </p:sp>
      <p:sp>
        <p:nvSpPr>
          <p:cNvPr id="381" name="Shape 381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Shape 382"/>
          <p:cNvSpPr/>
          <p:nvPr>
            <p:ph type="body" sz="half" idx="1"/>
          </p:nvPr>
        </p:nvSpPr>
        <p:spPr>
          <a:xfrm>
            <a:off x="457200" y="953014"/>
            <a:ext cx="3949196" cy="381858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利用簡單的聊天室介紹Firebase的主要功能</a:t>
            </a:r>
          </a:p>
          <a:p>
            <a:pPr lvl="1">
              <a:buBlip>
                <a:blip r:embed="rId2"/>
              </a:buBlip>
            </a:pPr>
            <a:r>
              <a:t>輸入資料</a:t>
            </a:r>
          </a:p>
          <a:p>
            <a:pPr lvl="1">
              <a:buBlip>
                <a:blip r:embed="rId2"/>
              </a:buBlip>
            </a:pPr>
            <a:r>
              <a:t>監視資料庫</a:t>
            </a:r>
          </a:p>
        </p:txBody>
      </p:sp>
      <p:pic>
        <p:nvPicPr>
          <p:cNvPr id="383" name="螢幕快照 2016-11-09 上午6.57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9362" y="752391"/>
            <a:ext cx="2752472" cy="36387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85396" dir="4820073">
              <a:srgbClr val="000000">
                <a:alpha val="43507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Material Design Lite</a:t>
            </a:r>
          </a:p>
        </p:txBody>
      </p:sp>
      <p:sp>
        <p:nvSpPr>
          <p:cNvPr id="386" name="Shape 3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7" name="Shape 387"/>
          <p:cNvSpPr/>
          <p:nvPr/>
        </p:nvSpPr>
        <p:spPr>
          <a:xfrm>
            <a:off x="3163418" y="984334"/>
            <a:ext cx="2817164" cy="36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https://getmdl.io/index.html</a:t>
            </a:r>
          </a:p>
        </p:txBody>
      </p:sp>
      <p:pic>
        <p:nvPicPr>
          <p:cNvPr id="388" name="螢幕快照 2016-11-08 下午2.50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370" y="1776864"/>
            <a:ext cx="7711260" cy="2180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Customize-自訂顏色</a:t>
            </a:r>
          </a:p>
        </p:txBody>
      </p:sp>
      <p:sp>
        <p:nvSpPr>
          <p:cNvPr id="391" name="Shape 39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2" name="螢幕快照 2016-11-24 下午1.47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146" y="765906"/>
            <a:ext cx="6949708" cy="4191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螢幕快照 2016-11-09 上午6.5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125" y="-1"/>
            <a:ext cx="638175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8" name="螢幕快照 2016-11-09 上午6.5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242" y="0"/>
            <a:ext cx="6219516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FireChat</a:t>
            </a:r>
          </a:p>
        </p:txBody>
      </p:sp>
      <p:sp>
        <p:nvSpPr>
          <p:cNvPr id="401" name="Shape 401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2" name="螢幕快照 2016-11-08 上午9.18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3988" y="600253"/>
            <a:ext cx="6356024" cy="3942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FireChat</a:t>
            </a:r>
          </a:p>
        </p:txBody>
      </p:sp>
      <p:sp>
        <p:nvSpPr>
          <p:cNvPr id="405" name="Shape 405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6" name="螢幕快照 2016-11-08 上午9.18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1534" y="921314"/>
            <a:ext cx="5427237" cy="389673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3954270" y="3696547"/>
            <a:ext cx="4611491" cy="232872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8" name="Shape 408"/>
          <p:cNvSpPr/>
          <p:nvPr>
            <p:ph type="body" sz="half" idx="1"/>
          </p:nvPr>
        </p:nvSpPr>
        <p:spPr>
          <a:xfrm>
            <a:off x="317659" y="960392"/>
            <a:ext cx="2832595" cy="381858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抓取enter事件(key.code = 13)，來讀取輸入資料</a:t>
            </a:r>
          </a:p>
          <a:p>
            <a:pPr>
              <a:buBlip>
                <a:blip r:embed="rId3"/>
              </a:buBlip>
            </a:pPr>
            <a:r>
              <a:t>利用push指令把聊天者的姓名以及聊天內容儲存到firebase資料庫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FireChat</a:t>
            </a:r>
          </a:p>
        </p:txBody>
      </p:sp>
      <p:sp>
        <p:nvSpPr>
          <p:cNvPr id="411" name="Shape 411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2" name="螢幕快照 2016-11-08 上午9.18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151" y="843500"/>
            <a:ext cx="6519698" cy="405236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4410788" y="244770"/>
            <a:ext cx="3101542" cy="408939"/>
          </a:xfrm>
          <a:prstGeom prst="rect">
            <a:avLst/>
          </a:prstGeom>
          <a:solidFill>
            <a:srgbClr val="D9971A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接收最近輸入的10筆聊天資料</a:t>
            </a:r>
          </a:p>
        </p:txBody>
      </p:sp>
      <p:sp>
        <p:nvSpPr>
          <p:cNvPr id="414" name="Shape 414"/>
          <p:cNvSpPr/>
          <p:nvPr/>
        </p:nvSpPr>
        <p:spPr>
          <a:xfrm flipH="1">
            <a:off x="3470257" y="610119"/>
            <a:ext cx="1088500" cy="534810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5" name="Shape 415"/>
          <p:cNvSpPr/>
          <p:nvPr/>
        </p:nvSpPr>
        <p:spPr>
          <a:xfrm>
            <a:off x="1388508" y="1089974"/>
            <a:ext cx="5257805" cy="232872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1388508" y="1704413"/>
            <a:ext cx="5257805" cy="232872"/>
          </a:xfrm>
          <a:prstGeom prst="rect">
            <a:avLst/>
          </a:prstGeom>
          <a:ln w="25400">
            <a:solidFill>
              <a:srgbClr val="FF9300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4158669" y="2195154"/>
            <a:ext cx="4266030" cy="408939"/>
          </a:xfrm>
          <a:prstGeom prst="rect">
            <a:avLst/>
          </a:prstGeom>
          <a:solidFill>
            <a:srgbClr val="D9971A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如果沒有輸入名字，就用anonymous取代</a:t>
            </a:r>
          </a:p>
        </p:txBody>
      </p:sp>
      <p:sp>
        <p:nvSpPr>
          <p:cNvPr id="418" name="Shape 418"/>
          <p:cNvSpPr/>
          <p:nvPr/>
        </p:nvSpPr>
        <p:spPr>
          <a:xfrm flipH="1" flipV="1">
            <a:off x="5303295" y="1921847"/>
            <a:ext cx="281640" cy="281640"/>
          </a:xfrm>
          <a:prstGeom prst="line">
            <a:avLst/>
          </a:prstGeom>
          <a:ln w="25400">
            <a:solidFill>
              <a:srgbClr val="FF9300"/>
            </a:solidFill>
            <a:miter lim="400000"/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xfrm>
            <a:off x="12700" y="12700"/>
            <a:ext cx="5665435" cy="546103"/>
          </a:xfrm>
          <a:prstGeom prst="rect">
            <a:avLst/>
          </a:prstGeom>
        </p:spPr>
        <p:txBody>
          <a:bodyPr/>
          <a:lstStyle/>
          <a:p>
            <a:pPr/>
            <a:r>
              <a:t>username = data.name || anonymous</a:t>
            </a:r>
          </a:p>
        </p:txBody>
      </p:sp>
      <p:sp>
        <p:nvSpPr>
          <p:cNvPr id="421" name="Shape 421"/>
          <p:cNvSpPr/>
          <p:nvPr>
            <p:ph type="body" sz="half" idx="1"/>
          </p:nvPr>
        </p:nvSpPr>
        <p:spPr>
          <a:xfrm>
            <a:off x="457200" y="2848184"/>
            <a:ext cx="8229600" cy="192341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以上語法</a:t>
            </a:r>
          </a:p>
          <a:p>
            <a:pPr lvl="1">
              <a:buBlip>
                <a:blip r:embed="rId2"/>
              </a:buBlip>
            </a:pPr>
            <a:r>
              <a:t>若使用者有輸入名字，username = data.name</a:t>
            </a:r>
          </a:p>
          <a:p>
            <a:pPr lvl="1">
              <a:buBlip>
                <a:blip r:embed="rId2"/>
              </a:buBlip>
            </a:pPr>
            <a:r>
              <a:t>若使用者沒有輸入名字，username = anonymous</a:t>
            </a:r>
          </a:p>
          <a:p>
            <a:pPr>
              <a:buBlip>
                <a:blip r:embed="rId2"/>
              </a:buBlip>
            </a:pPr>
            <a:r>
              <a:t>這個or語法時常用來處理使用者忘記輸入資料時的問題</a:t>
            </a:r>
          </a:p>
        </p:txBody>
      </p:sp>
      <p:sp>
        <p:nvSpPr>
          <p:cNvPr id="422" name="Shape 4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3" name="螢幕快照 2016-11-29 上午8.28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7794" y="706591"/>
            <a:ext cx="4959559" cy="2174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結果測試</a:t>
            </a:r>
          </a:p>
        </p:txBody>
      </p:sp>
      <p:sp>
        <p:nvSpPr>
          <p:cNvPr id="426" name="Shape 4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7" name="螢幕快照 2016-11-09 上午6.57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523" y="1012399"/>
            <a:ext cx="2809847" cy="37145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  <p:pic>
        <p:nvPicPr>
          <p:cNvPr id="428" name="螢幕快照 2016-11-09 上午7.00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7413" y="1012399"/>
            <a:ext cx="2814064" cy="37145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2014年底加入Google</a:t>
            </a:r>
          </a:p>
        </p:txBody>
      </p:sp>
      <p:sp>
        <p:nvSpPr>
          <p:cNvPr id="244" name="Shape 244"/>
          <p:cNvSpPr/>
          <p:nvPr/>
        </p:nvSpPr>
        <p:spPr>
          <a:xfrm>
            <a:off x="2638489" y="821247"/>
            <a:ext cx="3664628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http://www.ithome.com.tw/news/91771</a:t>
            </a:r>
          </a:p>
        </p:txBody>
      </p:sp>
      <p:grpSp>
        <p:nvGrpSpPr>
          <p:cNvPr id="247" name="Group 247"/>
          <p:cNvGrpSpPr/>
          <p:nvPr/>
        </p:nvGrpSpPr>
        <p:grpSpPr>
          <a:xfrm>
            <a:off x="2460210" y="1192578"/>
            <a:ext cx="4763802" cy="3691544"/>
            <a:chOff x="0" y="0"/>
            <a:chExt cx="4763800" cy="3691543"/>
          </a:xfrm>
        </p:grpSpPr>
        <p:pic>
          <p:nvPicPr>
            <p:cNvPr id="246" name="image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4357401" cy="32470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763801" cy="3691544"/>
            </a:xfrm>
            <a:prstGeom prst="rect">
              <a:avLst/>
            </a:prstGeom>
            <a:effectLst/>
          </p:spPr>
        </p:pic>
      </p:grpSp>
      <p:sp>
        <p:nvSpPr>
          <p:cNvPr id="248" name="Shape 248"/>
          <p:cNvSpPr/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Firebase常用方法</a:t>
            </a:r>
          </a:p>
        </p:txBody>
      </p:sp>
      <p:sp>
        <p:nvSpPr>
          <p:cNvPr id="431" name="Shape 431"/>
          <p:cNvSpPr/>
          <p:nvPr>
            <p:ph type="body" idx="1"/>
          </p:nvPr>
        </p:nvSpPr>
        <p:spPr>
          <a:xfrm>
            <a:off x="457200" y="960392"/>
            <a:ext cx="8229600" cy="3818580"/>
          </a:xfrm>
          <a:prstGeom prst="rect">
            <a:avLst/>
          </a:prstGeom>
        </p:spPr>
        <p:txBody>
          <a:bodyPr/>
          <a:lstStyle/>
          <a:p>
            <a:pPr marL="187497" indent="-187497" defTabSz="216693">
              <a:spcBef>
                <a:spcPts val="1600"/>
              </a:spcBef>
              <a:buBlip>
                <a:blip r:embed="rId2"/>
              </a:buBlip>
              <a:defRPr sz="1600"/>
            </a:pPr>
            <a:r>
              <a:t>可以利用Firebase內建的方法，對資料庫進行儲存/查詢/監聽/刪除....動作  </a:t>
            </a:r>
          </a:p>
          <a:p>
            <a:pPr lvl="1" marL="703117" indent="-187497" defTabSz="216693">
              <a:spcBef>
                <a:spcPts val="1600"/>
              </a:spcBef>
              <a:buBlip>
                <a:blip r:embed="rId2"/>
              </a:buBlip>
              <a:defRPr sz="1600"/>
            </a:pPr>
            <a:r>
              <a:t>push()－儲存資料</a:t>
            </a:r>
          </a:p>
          <a:p>
            <a:pPr lvl="1" marL="703117" indent="-187497" defTabSz="216693">
              <a:spcBef>
                <a:spcPts val="1600"/>
              </a:spcBef>
              <a:buBlip>
                <a:blip r:embed="rId2"/>
              </a:buBlip>
              <a:defRPr sz="1600"/>
            </a:pPr>
            <a:r>
              <a:t>on()－查詢/監聽資料</a:t>
            </a:r>
          </a:p>
          <a:p>
            <a:pPr lvl="1" marL="703117" indent="-187497" defTabSz="216693">
              <a:spcBef>
                <a:spcPts val="1600"/>
              </a:spcBef>
              <a:buBlip>
                <a:blip r:embed="rId2"/>
              </a:buBlip>
              <a:defRPr sz="1600"/>
            </a:pPr>
            <a:r>
              <a:t>update()－更新資料</a:t>
            </a:r>
          </a:p>
          <a:p>
            <a:pPr lvl="1" marL="703117" indent="-187497" defTabSz="216693">
              <a:spcBef>
                <a:spcPts val="1600"/>
              </a:spcBef>
              <a:buBlip>
                <a:blip r:embed="rId2"/>
              </a:buBlip>
              <a:defRPr sz="1600"/>
            </a:pPr>
            <a:r>
              <a:t>remove()－刪除資料</a:t>
            </a:r>
          </a:p>
          <a:p>
            <a:pPr lvl="1" marL="703117" indent="-187497" defTabSz="216693">
              <a:spcBef>
                <a:spcPts val="1600"/>
              </a:spcBef>
              <a:buBlip>
                <a:blip r:embed="rId2"/>
              </a:buBlip>
              <a:defRPr sz="1600"/>
            </a:pPr>
            <a:r>
              <a:t>…</a:t>
            </a:r>
          </a:p>
        </p:txBody>
      </p:sp>
      <p:sp>
        <p:nvSpPr>
          <p:cNvPr id="432" name="Shape 432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儲存資料－push()方法</a:t>
            </a:r>
          </a:p>
        </p:txBody>
      </p:sp>
      <p:sp>
        <p:nvSpPr>
          <p:cNvPr id="435" name="Shape 435"/>
          <p:cNvSpPr/>
          <p:nvPr>
            <p:ph type="body" sz="half" idx="1"/>
          </p:nvPr>
        </p:nvSpPr>
        <p:spPr>
          <a:xfrm>
            <a:off x="457200" y="2214837"/>
            <a:ext cx="8229600" cy="1309689"/>
          </a:xfrm>
          <a:prstGeom prst="rect">
            <a:avLst/>
          </a:prstGeom>
        </p:spPr>
        <p:txBody>
          <a:bodyPr/>
          <a:lstStyle/>
          <a:p>
            <a:pPr marL="133017" indent="-133017" defTabSz="172364">
              <a:spcBef>
                <a:spcPts val="1300"/>
              </a:spcBef>
              <a:buBlip>
                <a:blip r:embed="rId2"/>
              </a:buBlip>
              <a:defRPr sz="1727"/>
            </a:pPr>
            <a:r>
              <a:t>push(value)－將資料value寫入資料庫，當執行結束呼叫onComplete回呼函式，value可以是以下資料型態－String, Number, Boolean, Null</a:t>
            </a:r>
          </a:p>
          <a:p>
            <a:pPr marL="133017" indent="-133017" defTabSz="172364">
              <a:spcBef>
                <a:spcPts val="1300"/>
              </a:spcBef>
              <a:buBlip>
                <a:blip r:embed="rId2"/>
              </a:buBlip>
              <a:defRPr sz="1727"/>
            </a:pPr>
            <a:r>
              <a:t>push()－回傳一個可以寫入資料的位置</a:t>
            </a:r>
          </a:p>
        </p:txBody>
      </p:sp>
      <p:sp>
        <p:nvSpPr>
          <p:cNvPr id="436" name="Shape 436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9" name="Group 439"/>
          <p:cNvGrpSpPr/>
          <p:nvPr/>
        </p:nvGrpSpPr>
        <p:grpSpPr>
          <a:xfrm>
            <a:off x="2737972" y="1178103"/>
            <a:ext cx="3668056" cy="619127"/>
            <a:chOff x="0" y="0"/>
            <a:chExt cx="3668054" cy="619125"/>
          </a:xfrm>
        </p:grpSpPr>
        <p:sp>
          <p:nvSpPr>
            <p:cNvPr id="437" name="Shape 437"/>
            <p:cNvSpPr/>
            <p:nvPr/>
          </p:nvSpPr>
          <p:spPr>
            <a:xfrm>
              <a:off x="80962" y="27306"/>
              <a:ext cx="3506130" cy="4597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push()</a:t>
              </a:r>
              <a:r>
                <a:rPr sz="1800">
                  <a:latin typeface="Gill Sans Light"/>
                  <a:ea typeface="Gill Sans Light"/>
                  <a:cs typeface="Gill Sans Light"/>
                  <a:sym typeface="Gill Sans Light"/>
                </a:rPr>
                <a:t> : push</a:t>
              </a:r>
              <a:r>
                <a:rPr sz="1400">
                  <a:latin typeface="Gill Sans Light"/>
                  <a:ea typeface="Gill Sans Light"/>
                  <a:cs typeface="Gill Sans Light"/>
                  <a:sym typeface="Gill Sans Light"/>
                </a:rPr>
                <a:t>([value], [onComplete])</a:t>
              </a:r>
            </a:p>
          </p:txBody>
        </p:sp>
        <p:pic>
          <p:nvPicPr>
            <p:cNvPr id="438" name="image2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668055" cy="619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練習二</a:t>
            </a:r>
          </a:p>
        </p:txBody>
      </p:sp>
      <p:sp>
        <p:nvSpPr>
          <p:cNvPr id="442" name="Shape 4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利用自己的帳號建立聊天室APP</a:t>
            </a:r>
          </a:p>
          <a:p>
            <a:pPr>
              <a:buBlip>
                <a:blip r:embed="rId2"/>
              </a:buBlip>
            </a:pPr>
            <a:r>
              <a:t>利用CSS修改聊天室的外觀</a:t>
            </a:r>
          </a:p>
        </p:txBody>
      </p:sp>
      <p:sp>
        <p:nvSpPr>
          <p:cNvPr id="443" name="Shape 443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unna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872" y="253016"/>
            <a:ext cx="9134857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/>
          <p:nvPr/>
        </p:nvSpPr>
        <p:spPr>
          <a:xfrm>
            <a:off x="0" y="3886282"/>
            <a:ext cx="4453398" cy="757171"/>
          </a:xfrm>
          <a:prstGeom prst="rect">
            <a:avLst/>
          </a:prstGeom>
          <a:solidFill>
            <a:srgbClr val="558ED5">
              <a:alpha val="85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>
              <a:defRPr sz="28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Authentication (帳號認證)</a:t>
            </a:r>
          </a:p>
        </p:txBody>
      </p:sp>
      <p:sp>
        <p:nvSpPr>
          <p:cNvPr id="447" name="Shape 4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12700" dist="0" dir="5400000">
              <a:srgbClr val="000000">
                <a:alpha val="50000"/>
              </a:srgbClr>
            </a:outerShdw>
          </a:effectLst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關於帳號管理 ...</a:t>
            </a:r>
          </a:p>
        </p:txBody>
      </p:sp>
      <p:sp>
        <p:nvSpPr>
          <p:cNvPr id="450" name="Shape 4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Shape 451"/>
          <p:cNvSpPr/>
          <p:nvPr/>
        </p:nvSpPr>
        <p:spPr>
          <a:xfrm>
            <a:off x="2691027" y="1629211"/>
            <a:ext cx="992268" cy="10343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新增</a:t>
            </a:r>
          </a:p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帳號</a:t>
            </a:r>
          </a:p>
        </p:txBody>
      </p:sp>
      <p:sp>
        <p:nvSpPr>
          <p:cNvPr id="452" name="Shape 452"/>
          <p:cNvSpPr/>
          <p:nvPr/>
        </p:nvSpPr>
        <p:spPr>
          <a:xfrm>
            <a:off x="4075866" y="1629211"/>
            <a:ext cx="992268" cy="103433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登錄</a:t>
            </a:r>
          </a:p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帳號</a:t>
            </a:r>
          </a:p>
        </p:txBody>
      </p:sp>
      <p:sp>
        <p:nvSpPr>
          <p:cNvPr id="453" name="Shape 453"/>
          <p:cNvSpPr/>
          <p:nvPr/>
        </p:nvSpPr>
        <p:spPr>
          <a:xfrm>
            <a:off x="5460705" y="1629211"/>
            <a:ext cx="992269" cy="103433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編輯</a:t>
            </a:r>
          </a:p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帳號</a:t>
            </a:r>
          </a:p>
        </p:txBody>
      </p:sp>
      <p:sp>
        <p:nvSpPr>
          <p:cNvPr id="454" name="Shape 454"/>
          <p:cNvSpPr/>
          <p:nvPr/>
        </p:nvSpPr>
        <p:spPr>
          <a:xfrm>
            <a:off x="3329459" y="3041829"/>
            <a:ext cx="992268" cy="1034329"/>
          </a:xfrm>
          <a:prstGeom prst="rect">
            <a:avLst/>
          </a:prstGeom>
          <a:solidFill>
            <a:schemeClr val="accent5">
              <a:satOff val="-6843"/>
              <a:lumOff val="-10705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刪除</a:t>
            </a:r>
          </a:p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帳號</a:t>
            </a:r>
          </a:p>
        </p:txBody>
      </p:sp>
      <p:sp>
        <p:nvSpPr>
          <p:cNvPr id="455" name="Shape 455"/>
          <p:cNvSpPr/>
          <p:nvPr/>
        </p:nvSpPr>
        <p:spPr>
          <a:xfrm>
            <a:off x="4755488" y="3041829"/>
            <a:ext cx="992268" cy="103432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重設</a:t>
            </a:r>
          </a:p>
          <a:p>
            <a:pPr algn="ctr"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帳號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建立新的 Firebase 專案</a:t>
            </a:r>
          </a:p>
        </p:txBody>
      </p:sp>
      <p:sp>
        <p:nvSpPr>
          <p:cNvPr id="458" name="Shape 4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9" name="螢幕快照 2016-11-08 上午11.57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7044" y="986253"/>
            <a:ext cx="4229912" cy="37620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設定認證方式</a:t>
            </a:r>
          </a:p>
        </p:txBody>
      </p:sp>
      <p:sp>
        <p:nvSpPr>
          <p:cNvPr id="462" name="Shape 4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3" name="螢幕快照 2016-11-08 上午11.5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8551" y="875768"/>
            <a:ext cx="6098988" cy="3983013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Shape 464"/>
          <p:cNvSpPr/>
          <p:nvPr/>
        </p:nvSpPr>
        <p:spPr>
          <a:xfrm>
            <a:off x="3611590" y="3768871"/>
            <a:ext cx="1025732" cy="515119"/>
          </a:xfrm>
          <a:prstGeom prst="rect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設定認證方式</a:t>
            </a:r>
          </a:p>
        </p:txBody>
      </p:sp>
      <p:sp>
        <p:nvSpPr>
          <p:cNvPr id="467" name="Shape 4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68" name="Shape 4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9" name="螢幕快照 2016-11-08 上午11.59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966" y="1023521"/>
            <a:ext cx="6464068" cy="3687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設定認證方式</a:t>
            </a:r>
          </a:p>
        </p:txBody>
      </p:sp>
      <p:sp>
        <p:nvSpPr>
          <p:cNvPr id="472" name="Shape 4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473" name="Shape 4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4" name="螢幕快照 2016-11-08 下午12.00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5015" y="1152953"/>
            <a:ext cx="6093970" cy="3589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設定認證方式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8" name="螢幕快照 2016-11-08 下午12.00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1525" y="1182597"/>
            <a:ext cx="5740950" cy="3358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課程 - YouTube</a:t>
            </a:r>
          </a:p>
        </p:txBody>
      </p:sp>
      <p:sp>
        <p:nvSpPr>
          <p:cNvPr id="251" name="Shape 251"/>
          <p:cNvSpPr/>
          <p:nvPr>
            <p:ph type="sldNum" sz="quarter" idx="2"/>
          </p:nvPr>
        </p:nvSpPr>
        <p:spPr>
          <a:xfrm>
            <a:off x="8588110" y="4756866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Shape 252"/>
          <p:cNvSpPr/>
          <p:nvPr/>
        </p:nvSpPr>
        <p:spPr>
          <a:xfrm>
            <a:off x="1955839" y="805337"/>
            <a:ext cx="5072302" cy="36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https://www.youtube.com/watch?v=k1D0_wFlXgo</a:t>
            </a:r>
          </a:p>
        </p:txBody>
      </p:sp>
      <p:pic>
        <p:nvPicPr>
          <p:cNvPr id="253" name="螢幕快照 2016-11-08 上午9.32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1893" y="1418871"/>
            <a:ext cx="6680214" cy="3281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Email帳號管理指令</a:t>
            </a:r>
          </a:p>
        </p:txBody>
      </p:sp>
      <p:sp>
        <p:nvSpPr>
          <p:cNvPr id="481" name="Shape 4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2" name="螢幕快照 2016-11-08 下午1.43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440" y="1769678"/>
            <a:ext cx="7349120" cy="21951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5999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5" name="螢幕快照 2016-11-08 下午4.53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96" y="-1"/>
            <a:ext cx="9005208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8" name="螢幕快照 2016-11-09 上午7.05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787" y="0"/>
            <a:ext cx="7818427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登錄表單</a:t>
            </a:r>
          </a:p>
        </p:txBody>
      </p:sp>
      <p:sp>
        <p:nvSpPr>
          <p:cNvPr id="491" name="Shape 49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2" name="螢幕快照 2016-11-09 上午7.01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4044" y="1562884"/>
            <a:ext cx="3275912" cy="2608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5" name="螢幕快照 2016-11-08 下午4.54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370" y="295524"/>
            <a:ext cx="6853260" cy="4552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8" name="螢幕快照 2016-11-08 下午4.5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816" y="260690"/>
            <a:ext cx="6212368" cy="4622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1" name="螢幕快照 2016-11-08 下午4.55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7049" y="3450761"/>
            <a:ext cx="3971278" cy="1365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螢幕快照 2016-11-08 下午4.55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040" y="472569"/>
            <a:ext cx="6581920" cy="289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41247">
              <a:defRPr sz="2576"/>
            </a:pPr>
          </a:p>
        </p:txBody>
      </p:sp>
      <p:sp>
        <p:nvSpPr>
          <p:cNvPr id="505" name="Shape 5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506" name="Shape 5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7" name="螢幕快照 2016-11-08 下午5.05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0731" y="0"/>
            <a:ext cx="4482538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練習三</a:t>
            </a:r>
          </a:p>
        </p:txBody>
      </p:sp>
      <p:sp>
        <p:nvSpPr>
          <p:cNvPr id="510" name="Shape 5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建立Email/Password登錄系統</a:t>
            </a:r>
          </a:p>
          <a:p>
            <a:pPr>
              <a:buBlip>
                <a:blip r:embed="rId2"/>
              </a:buBlip>
            </a:pPr>
            <a:r>
              <a:t>如果登錄不成功，在畫面顯示顯示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錯誤訊息</a:t>
            </a:r>
          </a:p>
          <a:p>
            <a:pPr>
              <a:buBlip>
                <a:blip r:embed="rId2"/>
              </a:buBlip>
            </a:pPr>
            <a:r>
              <a:t>如果登錄成功，在畫面顯示已登錄，並顯示用戶的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email</a:t>
            </a:r>
            <a:r>
              <a:t>與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uid</a:t>
            </a:r>
          </a:p>
        </p:txBody>
      </p:sp>
      <p:sp>
        <p:nvSpPr>
          <p:cNvPr id="511" name="Shape 511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unna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872" y="253016"/>
            <a:ext cx="9134857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Shape 514"/>
          <p:cNvSpPr/>
          <p:nvPr/>
        </p:nvSpPr>
        <p:spPr>
          <a:xfrm>
            <a:off x="0" y="3886282"/>
            <a:ext cx="4453398" cy="757171"/>
          </a:xfrm>
          <a:prstGeom prst="rect">
            <a:avLst/>
          </a:prstGeom>
          <a:solidFill>
            <a:srgbClr val="558ED5">
              <a:alpha val="85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>
              <a:defRPr sz="28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Authorization (存取授權)</a:t>
            </a:r>
          </a:p>
        </p:txBody>
      </p:sp>
      <p:sp>
        <p:nvSpPr>
          <p:cNvPr id="515" name="Shape 5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課程 - Codecademy</a:t>
            </a:r>
          </a:p>
        </p:txBody>
      </p:sp>
      <p:sp>
        <p:nvSpPr>
          <p:cNvPr id="256" name="Shape 256"/>
          <p:cNvSpPr/>
          <p:nvPr>
            <p:ph type="sldNum" sz="quarter" idx="2"/>
          </p:nvPr>
        </p:nvSpPr>
        <p:spPr>
          <a:xfrm>
            <a:off x="8588110" y="4756866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Shape 257"/>
          <p:cNvSpPr/>
          <p:nvPr/>
        </p:nvSpPr>
        <p:spPr>
          <a:xfrm>
            <a:off x="1998930" y="1089211"/>
            <a:ext cx="4401104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https://www.codecademy.com/en/tracks/firebase</a:t>
            </a:r>
          </a:p>
        </p:txBody>
      </p:sp>
      <p:pic>
        <p:nvPicPr>
          <p:cNvPr id="258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902" y="1607418"/>
            <a:ext cx="7182196" cy="2985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用戶資料</a:t>
            </a:r>
          </a:p>
        </p:txBody>
      </p:sp>
      <p:sp>
        <p:nvSpPr>
          <p:cNvPr id="518" name="Shape 5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9" name="Shape 519"/>
          <p:cNvSpPr/>
          <p:nvPr/>
        </p:nvSpPr>
        <p:spPr>
          <a:xfrm>
            <a:off x="2717795" y="1936750"/>
            <a:ext cx="1521897" cy="1270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用戶的</a:t>
            </a:r>
          </a:p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個人資料(Profile)</a:t>
            </a:r>
          </a:p>
        </p:txBody>
      </p:sp>
      <p:sp>
        <p:nvSpPr>
          <p:cNvPr id="520" name="Shape 520"/>
          <p:cNvSpPr/>
          <p:nvPr/>
        </p:nvSpPr>
        <p:spPr>
          <a:xfrm>
            <a:off x="4904308" y="1936750"/>
            <a:ext cx="1521897" cy="1270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用戶個人</a:t>
            </a:r>
          </a:p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的資料庫</a:t>
            </a:r>
          </a:p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(Data)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Profile - Properties</a:t>
            </a:r>
          </a:p>
        </p:txBody>
      </p:sp>
      <p:sp>
        <p:nvSpPr>
          <p:cNvPr id="523" name="Shape 523"/>
          <p:cNvSpPr/>
          <p:nvPr>
            <p:ph type="body" idx="1"/>
          </p:nvPr>
        </p:nvSpPr>
        <p:spPr>
          <a:xfrm>
            <a:off x="457200" y="1236913"/>
            <a:ext cx="8229600" cy="352341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User Profile預設可以儲存的資料</a:t>
            </a:r>
          </a:p>
          <a:p>
            <a:pPr lvl="1">
              <a:buBlip>
                <a:blip r:embed="rId2"/>
              </a:buBlip>
            </a:pPr>
            <a:r>
              <a:t>displayName</a:t>
            </a:r>
          </a:p>
          <a:p>
            <a:pPr lvl="1">
              <a:buBlip>
                <a:blip r:embed="rId2"/>
              </a:buBlip>
            </a:pPr>
            <a:r>
              <a:t>email</a:t>
            </a:r>
          </a:p>
          <a:p>
            <a:pPr lvl="1">
              <a:buBlip>
                <a:blip r:embed="rId2"/>
              </a:buBlip>
            </a:pPr>
            <a:r>
              <a:t>photoURL</a:t>
            </a:r>
          </a:p>
          <a:p>
            <a:pPr lvl="1">
              <a:buBlip>
                <a:blip r:embed="rId2"/>
              </a:buBlip>
            </a:pPr>
            <a:r>
              <a:t>provided</a:t>
            </a:r>
          </a:p>
          <a:p>
            <a:pPr lvl="1">
              <a:buBlip>
                <a:blip r:embed="rId2"/>
              </a:buBlip>
            </a:pPr>
            <a:r>
              <a:t>uid</a:t>
            </a:r>
          </a:p>
        </p:txBody>
      </p:sp>
      <p:sp>
        <p:nvSpPr>
          <p:cNvPr id="524" name="Shape 5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Shape 525"/>
          <p:cNvSpPr/>
          <p:nvPr/>
        </p:nvSpPr>
        <p:spPr>
          <a:xfrm>
            <a:off x="1411999" y="869937"/>
            <a:ext cx="6320002" cy="36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https://firebase.google.com/docs/reference/js/firebase.UserInfo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Profile - Properties</a:t>
            </a:r>
          </a:p>
        </p:txBody>
      </p:sp>
      <p:sp>
        <p:nvSpPr>
          <p:cNvPr id="528" name="Shape 5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9" name="螢幕快照 2016-11-08 下午6.57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157" y="1374533"/>
            <a:ext cx="5421686" cy="3418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Profile - Properties</a:t>
            </a:r>
          </a:p>
        </p:txBody>
      </p:sp>
      <p:sp>
        <p:nvSpPr>
          <p:cNvPr id="532" name="Shape 5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3" name="螢幕快照 2016-11-08 下午6.54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697" y="3626951"/>
            <a:ext cx="4782606" cy="130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螢幕快照 2016-11-09 上午7.07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6915" y="806428"/>
            <a:ext cx="3210170" cy="25701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41247">
              <a:defRPr sz="2576"/>
            </a:pPr>
          </a:p>
        </p:txBody>
      </p:sp>
      <p:sp>
        <p:nvSpPr>
          <p:cNvPr id="537" name="Shape 5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538" name="Shape 5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9" name="螢幕快照 2016-11-08 下午8.02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854" y="0"/>
            <a:ext cx="7406293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初始化設定</a:t>
            </a:r>
          </a:p>
        </p:txBody>
      </p:sp>
      <p:sp>
        <p:nvSpPr>
          <p:cNvPr id="542" name="Shape 5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543" name="Shape 5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4" name="螢幕快照 2016-11-08 下午8.02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7619" y="1451008"/>
            <a:ext cx="7448762" cy="2536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title"/>
          </p:nvPr>
        </p:nvSpPr>
        <p:spPr>
          <a:xfrm>
            <a:off x="15492" y="15492"/>
            <a:ext cx="6690341" cy="540519"/>
          </a:xfrm>
          <a:prstGeom prst="rect">
            <a:avLst/>
          </a:prstGeom>
        </p:spPr>
        <p:txBody>
          <a:bodyPr/>
          <a:lstStyle/>
          <a:p>
            <a:pPr defTabSz="841247">
              <a:defRPr sz="2576"/>
            </a:pPr>
            <a:r>
              <a:t>帳號成功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建立後</a:t>
            </a:r>
            <a:r>
              <a:t>切換至用戶資料輸入頁面</a:t>
            </a:r>
          </a:p>
        </p:txBody>
      </p:sp>
      <p:sp>
        <p:nvSpPr>
          <p:cNvPr id="547" name="Shape 5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8" name="螢幕快照 2016-11-08 下午8.02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355" y="1068746"/>
            <a:ext cx="6837290" cy="3585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同步與非同步指令</a:t>
            </a:r>
          </a:p>
        </p:txBody>
      </p:sp>
      <p:sp>
        <p:nvSpPr>
          <p:cNvPr id="551" name="Shape 5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2" name="螢幕快照 2016-11-13 下午6.57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9699" y="1699045"/>
            <a:ext cx="6004602" cy="2336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螢幕快照 2016-11-13 下午7.34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780" y="1543315"/>
            <a:ext cx="6028440" cy="264791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Shape 5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同步與非同步指令</a:t>
            </a:r>
          </a:p>
        </p:txBody>
      </p:sp>
      <p:sp>
        <p:nvSpPr>
          <p:cNvPr id="556" name="Shape 5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Promise - 非同步指令</a:t>
            </a:r>
          </a:p>
        </p:txBody>
      </p:sp>
      <p:sp>
        <p:nvSpPr>
          <p:cNvPr id="559" name="Shape 559"/>
          <p:cNvSpPr/>
          <p:nvPr>
            <p:ph type="sldNum" sz="quarter" idx="2"/>
          </p:nvPr>
        </p:nvSpPr>
        <p:spPr>
          <a:xfrm>
            <a:off x="7789318" y="479383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0" name="螢幕快照 2016-11-08 下午8.32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3620" y="683673"/>
            <a:ext cx="6176760" cy="1620974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/>
          <p:nvPr/>
        </p:nvSpPr>
        <p:spPr>
          <a:xfrm>
            <a:off x="6590932" y="2694786"/>
            <a:ext cx="1298378" cy="1198461"/>
          </a:xfrm>
          <a:prstGeom prst="rect">
            <a:avLst/>
          </a:prstGeom>
          <a:solidFill>
            <a:schemeClr val="accent3">
              <a:satOff val="-6373"/>
              <a:lumOff val="-10823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Firebase</a:t>
            </a:r>
          </a:p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資料庫</a:t>
            </a:r>
          </a:p>
        </p:txBody>
      </p:sp>
      <p:grpSp>
        <p:nvGrpSpPr>
          <p:cNvPr id="564" name="Group 564"/>
          <p:cNvGrpSpPr/>
          <p:nvPr/>
        </p:nvGrpSpPr>
        <p:grpSpPr>
          <a:xfrm>
            <a:off x="1101032" y="2523260"/>
            <a:ext cx="1826932" cy="556211"/>
            <a:chOff x="0" y="-32521"/>
            <a:chExt cx="1826931" cy="556210"/>
          </a:xfrm>
        </p:grpSpPr>
        <p:sp>
          <p:nvSpPr>
            <p:cNvPr id="562" name="Shape 562"/>
            <p:cNvSpPr/>
            <p:nvPr/>
          </p:nvSpPr>
          <p:spPr>
            <a:xfrm>
              <a:off x="0" y="276113"/>
              <a:ext cx="1826932" cy="247576"/>
            </a:xfrm>
            <a:prstGeom prst="rightArrow">
              <a:avLst>
                <a:gd name="adj1" fmla="val 43183"/>
                <a:gd name="adj2" fmla="val 117265"/>
              </a:avLst>
            </a:prstGeom>
            <a:solidFill>
              <a:schemeClr val="accent1">
                <a:lumOff val="11862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130729" y="-32522"/>
              <a:ext cx="1565473" cy="376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建立帳號指令</a:t>
              </a:r>
            </a:p>
          </p:txBody>
        </p:sp>
      </p:grpSp>
      <p:grpSp>
        <p:nvGrpSpPr>
          <p:cNvPr id="567" name="Group 567"/>
          <p:cNvGrpSpPr/>
          <p:nvPr/>
        </p:nvGrpSpPr>
        <p:grpSpPr>
          <a:xfrm>
            <a:off x="4539846" y="3302462"/>
            <a:ext cx="1826259" cy="610187"/>
            <a:chOff x="2218295" y="-392882"/>
            <a:chExt cx="1826257" cy="610186"/>
          </a:xfrm>
        </p:grpSpPr>
        <p:sp>
          <p:nvSpPr>
            <p:cNvPr id="565" name="Shape 565"/>
            <p:cNvSpPr/>
            <p:nvPr/>
          </p:nvSpPr>
          <p:spPr>
            <a:xfrm flipH="1">
              <a:off x="2218295" y="-51900"/>
              <a:ext cx="1826258" cy="269205"/>
            </a:xfrm>
            <a:prstGeom prst="rightArrow">
              <a:avLst>
                <a:gd name="adj1" fmla="val 43183"/>
                <a:gd name="adj2" fmla="val 117265"/>
              </a:avLst>
            </a:prstGeom>
            <a:solidFill>
              <a:schemeClr val="accent3">
                <a:lumOff val="11470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2393554" y="-392883"/>
              <a:ext cx="1475739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成功建立帳號</a:t>
              </a:r>
            </a:p>
          </p:txBody>
        </p:sp>
      </p:grpSp>
      <p:sp>
        <p:nvSpPr>
          <p:cNvPr id="568" name="Shape 568"/>
          <p:cNvSpPr/>
          <p:nvPr/>
        </p:nvSpPr>
        <p:spPr>
          <a:xfrm>
            <a:off x="1048029" y="3212781"/>
            <a:ext cx="1932939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繼續執行其他指令</a:t>
            </a:r>
          </a:p>
        </p:txBody>
      </p:sp>
      <p:grpSp>
        <p:nvGrpSpPr>
          <p:cNvPr id="571" name="Group 571"/>
          <p:cNvGrpSpPr/>
          <p:nvPr/>
        </p:nvGrpSpPr>
        <p:grpSpPr>
          <a:xfrm>
            <a:off x="5613224" y="735874"/>
            <a:ext cx="3253794" cy="1431500"/>
            <a:chOff x="-49293" y="-135557"/>
            <a:chExt cx="3253792" cy="1431499"/>
          </a:xfrm>
        </p:grpSpPr>
        <p:sp>
          <p:nvSpPr>
            <p:cNvPr id="569" name="Shape 569"/>
            <p:cNvSpPr/>
            <p:nvPr/>
          </p:nvSpPr>
          <p:spPr>
            <a:xfrm>
              <a:off x="-49294" y="-135558"/>
              <a:ext cx="493216" cy="143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9200">
                  <a:solidFill>
                    <a:srgbClr val="941751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570" name="Shape 570"/>
            <p:cNvSpPr/>
            <p:nvPr/>
          </p:nvSpPr>
          <p:spPr>
            <a:xfrm>
              <a:off x="292477" y="196436"/>
              <a:ext cx="2912022" cy="1043939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這兩段宣告不會立即執行</a:t>
              </a:r>
            </a:p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會在帳號建立完成之後</a:t>
              </a:r>
            </a:p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才被執行</a:t>
              </a:r>
            </a:p>
          </p:txBody>
        </p:sp>
      </p:grpSp>
      <p:sp>
        <p:nvSpPr>
          <p:cNvPr id="572" name="Shape 572"/>
          <p:cNvSpPr/>
          <p:nvPr/>
        </p:nvSpPr>
        <p:spPr>
          <a:xfrm>
            <a:off x="3214490" y="2694786"/>
            <a:ext cx="1298378" cy="119846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瀏覽器</a:t>
            </a:r>
          </a:p>
        </p:txBody>
      </p:sp>
      <p:grpSp>
        <p:nvGrpSpPr>
          <p:cNvPr id="575" name="Group 575"/>
          <p:cNvGrpSpPr/>
          <p:nvPr/>
        </p:nvGrpSpPr>
        <p:grpSpPr>
          <a:xfrm>
            <a:off x="4638434" y="2523260"/>
            <a:ext cx="1826932" cy="556211"/>
            <a:chOff x="0" y="-32521"/>
            <a:chExt cx="1826931" cy="556210"/>
          </a:xfrm>
        </p:grpSpPr>
        <p:sp>
          <p:nvSpPr>
            <p:cNvPr id="573" name="Shape 573"/>
            <p:cNvSpPr/>
            <p:nvPr/>
          </p:nvSpPr>
          <p:spPr>
            <a:xfrm>
              <a:off x="0" y="276113"/>
              <a:ext cx="1826932" cy="247576"/>
            </a:xfrm>
            <a:prstGeom prst="rightArrow">
              <a:avLst>
                <a:gd name="adj1" fmla="val 43183"/>
                <a:gd name="adj2" fmla="val 117265"/>
              </a:avLst>
            </a:prstGeom>
            <a:solidFill>
              <a:schemeClr val="accent2">
                <a:lumOff val="11813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30729" y="-32522"/>
              <a:ext cx="1565473" cy="376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建立帳號要求</a:t>
              </a:r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2909783" y="3750922"/>
            <a:ext cx="1907793" cy="1265669"/>
            <a:chOff x="0" y="0"/>
            <a:chExt cx="1907792" cy="1265668"/>
          </a:xfrm>
        </p:grpSpPr>
        <p:sp>
          <p:nvSpPr>
            <p:cNvPr id="576" name="Shape 576"/>
            <p:cNvSpPr/>
            <p:nvPr/>
          </p:nvSpPr>
          <p:spPr>
            <a:xfrm rot="5400000">
              <a:off x="648802" y="181305"/>
              <a:ext cx="610188" cy="247577"/>
            </a:xfrm>
            <a:prstGeom prst="rightArrow">
              <a:avLst>
                <a:gd name="adj1" fmla="val 43183"/>
                <a:gd name="adj2" fmla="val 117265"/>
              </a:avLst>
            </a:prstGeom>
            <a:solidFill>
              <a:schemeClr val="accent2">
                <a:lumOff val="11813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0" y="532599"/>
              <a:ext cx="1907793" cy="733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執行promise.then</a:t>
              </a:r>
            </a:p>
            <a:p>
              <a:pPr algn="ctr">
                <a:defRPr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裡面的指令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8" grpId="3"/>
      <p:bldP build="whole" bldLvl="1" animBg="1" rev="0" advAuto="0" spid="575" grpId="2"/>
      <p:bldP build="whole" bldLvl="1" animBg="1" rev="0" advAuto="0" spid="578" grpId="5"/>
      <p:bldP build="whole" bldLvl="1" animBg="1" rev="0" advAuto="0" spid="567" grpId="4"/>
      <p:bldP build="whole" bldLvl="1" animBg="1" rev="0" advAuto="0" spid="56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課程 - Udacity</a:t>
            </a:r>
          </a:p>
        </p:txBody>
      </p:sp>
      <p:sp>
        <p:nvSpPr>
          <p:cNvPr id="261" name="Shape 261"/>
          <p:cNvSpPr/>
          <p:nvPr>
            <p:ph type="sldNum" sz="quarter" idx="2"/>
          </p:nvPr>
        </p:nvSpPr>
        <p:spPr>
          <a:xfrm>
            <a:off x="8588110" y="4756866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Shape 262"/>
          <p:cNvSpPr/>
          <p:nvPr/>
        </p:nvSpPr>
        <p:spPr>
          <a:xfrm>
            <a:off x="1385834" y="945048"/>
            <a:ext cx="6372333" cy="35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https://www.udacity.com/course/firebase-essentials-for-android--ud009</a:t>
            </a:r>
          </a:p>
        </p:txBody>
      </p:sp>
      <p:pic>
        <p:nvPicPr>
          <p:cNvPr id="263" name="螢幕快照 2016-10-31 上午7.29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8060" y="1442129"/>
            <a:ext cx="7247880" cy="3682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切換回主畫面</a:t>
            </a:r>
          </a:p>
        </p:txBody>
      </p:sp>
      <p:sp>
        <p:nvSpPr>
          <p:cNvPr id="581" name="Shape 5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2" name="螢幕快照 2016-11-08 下午8.0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8070" y="886572"/>
            <a:ext cx="4747860" cy="3961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執行結果</a:t>
            </a:r>
          </a:p>
        </p:txBody>
      </p:sp>
      <p:sp>
        <p:nvSpPr>
          <p:cNvPr id="585" name="Shape 5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6" name="Shape 586"/>
          <p:cNvSpPr/>
          <p:nvPr/>
        </p:nvSpPr>
        <p:spPr>
          <a:xfrm>
            <a:off x="4266221" y="2732663"/>
            <a:ext cx="1010443" cy="269222"/>
          </a:xfrm>
          <a:prstGeom prst="leftRightArrow">
            <a:avLst>
              <a:gd name="adj1" fmla="val 35148"/>
              <a:gd name="adj2" fmla="val 87431"/>
            </a:avLst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587" name="螢幕快照 2016-11-09 上午7.07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27" y="1413412"/>
            <a:ext cx="3631869" cy="29077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  <p:pic>
        <p:nvPicPr>
          <p:cNvPr id="588" name="螢幕快照 2016-11-09 上午7.1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0789" y="1422702"/>
            <a:ext cx="3147153" cy="25215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console.log 顯示的用戶資料</a:t>
            </a:r>
          </a:p>
        </p:txBody>
      </p:sp>
      <p:sp>
        <p:nvSpPr>
          <p:cNvPr id="591" name="Shape 59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2" name="螢幕快照 2016-11-08 下午8.00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536" y="1719297"/>
            <a:ext cx="6754928" cy="1883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練習四</a:t>
            </a:r>
          </a:p>
        </p:txBody>
      </p:sp>
      <p:sp>
        <p:nvSpPr>
          <p:cNvPr id="595" name="Shape 5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練習個人資料輸入頁面的存取</a:t>
            </a:r>
          </a:p>
        </p:txBody>
      </p:sp>
      <p:sp>
        <p:nvSpPr>
          <p:cNvPr id="596" name="Shape 596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unna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872" y="253016"/>
            <a:ext cx="9134857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Shape 599"/>
          <p:cNvSpPr/>
          <p:nvPr/>
        </p:nvSpPr>
        <p:spPr>
          <a:xfrm>
            <a:off x="0" y="3886282"/>
            <a:ext cx="4453398" cy="757171"/>
          </a:xfrm>
          <a:prstGeom prst="rect">
            <a:avLst/>
          </a:prstGeom>
          <a:solidFill>
            <a:srgbClr val="558ED5">
              <a:alpha val="85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>
              <a:defRPr sz="28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資料庫存取規則</a:t>
            </a:r>
          </a:p>
        </p:txBody>
      </p:sp>
      <p:sp>
        <p:nvSpPr>
          <p:cNvPr id="600" name="Shape 6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用戶資料</a:t>
            </a:r>
          </a:p>
        </p:txBody>
      </p:sp>
      <p:sp>
        <p:nvSpPr>
          <p:cNvPr id="603" name="Shape 6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Shape 604"/>
          <p:cNvSpPr/>
          <p:nvPr/>
        </p:nvSpPr>
        <p:spPr>
          <a:xfrm>
            <a:off x="2717795" y="1936750"/>
            <a:ext cx="1521897" cy="1270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用戶的</a:t>
            </a:r>
          </a:p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個人資料(Profile)</a:t>
            </a:r>
          </a:p>
        </p:txBody>
      </p:sp>
      <p:sp>
        <p:nvSpPr>
          <p:cNvPr id="605" name="Shape 605"/>
          <p:cNvSpPr/>
          <p:nvPr/>
        </p:nvSpPr>
        <p:spPr>
          <a:xfrm>
            <a:off x="4904308" y="1936750"/>
            <a:ext cx="1521897" cy="1270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用戶個人</a:t>
            </a:r>
          </a:p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的資料庫</a:t>
            </a:r>
          </a:p>
          <a:p>
            <a:pPr algn="ctr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(Data)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type="title"/>
          </p:nvPr>
        </p:nvSpPr>
        <p:spPr>
          <a:xfrm>
            <a:off x="15492" y="15492"/>
            <a:ext cx="6243196" cy="540519"/>
          </a:xfrm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認證(Authentication)與授權(Authorization)</a:t>
            </a:r>
          </a:p>
        </p:txBody>
      </p:sp>
      <p:sp>
        <p:nvSpPr>
          <p:cNvPr id="608" name="Shape 608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9" name="Shape 609"/>
          <p:cNvSpPr/>
          <p:nvPr/>
        </p:nvSpPr>
        <p:spPr>
          <a:xfrm>
            <a:off x="2184924" y="2751234"/>
            <a:ext cx="2322702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輸入Email帳號(Sign in)</a:t>
            </a:r>
          </a:p>
        </p:txBody>
      </p:sp>
      <p:sp>
        <p:nvSpPr>
          <p:cNvPr id="610" name="Shape 610"/>
          <p:cNvSpPr/>
          <p:nvPr/>
        </p:nvSpPr>
        <p:spPr>
          <a:xfrm>
            <a:off x="2140461" y="1877305"/>
            <a:ext cx="241162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建立Email帳號(Sign up)</a:t>
            </a:r>
          </a:p>
        </p:txBody>
      </p:sp>
      <p:sp>
        <p:nvSpPr>
          <p:cNvPr id="611" name="Shape 611"/>
          <p:cNvSpPr/>
          <p:nvPr/>
        </p:nvSpPr>
        <p:spPr>
          <a:xfrm>
            <a:off x="1394275" y="3691962"/>
            <a:ext cx="3179723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資料存取+UID(Security access)</a:t>
            </a:r>
          </a:p>
        </p:txBody>
      </p:sp>
      <p:grpSp>
        <p:nvGrpSpPr>
          <p:cNvPr id="621" name="Group 621"/>
          <p:cNvGrpSpPr/>
          <p:nvPr/>
        </p:nvGrpSpPr>
        <p:grpSpPr>
          <a:xfrm>
            <a:off x="4530679" y="1459271"/>
            <a:ext cx="3219046" cy="2816006"/>
            <a:chOff x="0" y="0"/>
            <a:chExt cx="3219044" cy="2816005"/>
          </a:xfrm>
        </p:grpSpPr>
        <p:sp>
          <p:nvSpPr>
            <p:cNvPr id="612" name="Shape 612"/>
            <p:cNvSpPr/>
            <p:nvPr/>
          </p:nvSpPr>
          <p:spPr>
            <a:xfrm>
              <a:off x="1014441" y="241032"/>
              <a:ext cx="2202351" cy="2574974"/>
            </a:xfrm>
            <a:prstGeom prst="rect">
              <a:avLst/>
            </a:prstGeom>
            <a:solidFill>
              <a:schemeClr val="accent3">
                <a:satOff val="-6373"/>
                <a:lumOff val="-10823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3" name="Shape 613"/>
            <p:cNvSpPr/>
            <p:nvPr/>
          </p:nvSpPr>
          <p:spPr>
            <a:xfrm>
              <a:off x="1949044" y="0"/>
              <a:ext cx="1270001" cy="358138"/>
            </a:xfrm>
            <a:prstGeom prst="rect">
              <a:avLst/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用戶資料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59743" y="1125434"/>
              <a:ext cx="1270001" cy="269205"/>
            </a:xfrm>
            <a:prstGeom prst="rightArrow">
              <a:avLst>
                <a:gd name="adj1" fmla="val 43183"/>
                <a:gd name="adj2" fmla="val 117265"/>
              </a:avLst>
            </a:prstGeom>
            <a:solidFill>
              <a:srgbClr val="00905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15" name="Shape 615"/>
            <p:cNvSpPr/>
            <p:nvPr/>
          </p:nvSpPr>
          <p:spPr>
            <a:xfrm rot="10802857">
              <a:off x="10960" y="1381094"/>
              <a:ext cx="1270001" cy="269205"/>
            </a:xfrm>
            <a:prstGeom prst="rightArrow">
              <a:avLst>
                <a:gd name="adj1" fmla="val 43183"/>
                <a:gd name="adj2" fmla="val 117265"/>
              </a:avLst>
            </a:prstGeom>
            <a:solidFill>
              <a:srgbClr val="00905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1400948" y="1196352"/>
              <a:ext cx="925270" cy="408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回覆UID</a:t>
              </a:r>
            </a:p>
          </p:txBody>
        </p:sp>
        <p:sp>
          <p:nvSpPr>
            <p:cNvPr id="617" name="Shape 617"/>
            <p:cNvSpPr/>
            <p:nvPr/>
          </p:nvSpPr>
          <p:spPr>
            <a:xfrm>
              <a:off x="59743" y="480479"/>
              <a:ext cx="1270001" cy="269204"/>
            </a:xfrm>
            <a:prstGeom prst="rightArrow">
              <a:avLst>
                <a:gd name="adj1" fmla="val 43183"/>
                <a:gd name="adj2" fmla="val 117265"/>
              </a:avLst>
            </a:prstGeom>
            <a:solidFill>
              <a:srgbClr val="9452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8893" y="2051960"/>
              <a:ext cx="1270001" cy="269205"/>
            </a:xfrm>
            <a:prstGeom prst="rightArrow">
              <a:avLst>
                <a:gd name="adj1" fmla="val 43183"/>
                <a:gd name="adj2" fmla="val 117265"/>
              </a:avLst>
            </a:prstGeom>
            <a:solidFill>
              <a:srgbClr val="00549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19" name="Shape 619"/>
            <p:cNvSpPr/>
            <p:nvPr/>
          </p:nvSpPr>
          <p:spPr>
            <a:xfrm rot="10802857">
              <a:off x="111" y="2307619"/>
              <a:ext cx="1270001" cy="269205"/>
            </a:xfrm>
            <a:prstGeom prst="rightArrow">
              <a:avLst>
                <a:gd name="adj1" fmla="val 43183"/>
                <a:gd name="adj2" fmla="val 117265"/>
              </a:avLst>
            </a:prstGeom>
            <a:solidFill>
              <a:srgbClr val="00549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373948" y="1940888"/>
              <a:ext cx="1018539" cy="726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比對</a:t>
              </a:r>
            </a:p>
            <a:p>
              <a:pPr algn="ctr">
                <a:defRPr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存取規則</a:t>
              </a:r>
            </a:p>
          </p:txBody>
        </p:sp>
      </p:grpSp>
      <p:sp>
        <p:nvSpPr>
          <p:cNvPr id="622" name="Shape 622"/>
          <p:cNvSpPr/>
          <p:nvPr/>
        </p:nvSpPr>
        <p:spPr>
          <a:xfrm>
            <a:off x="5917608" y="1877305"/>
            <a:ext cx="92527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建立UID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資料庫存取規則</a:t>
            </a:r>
          </a:p>
        </p:txBody>
      </p:sp>
      <p:sp>
        <p:nvSpPr>
          <p:cNvPr id="625" name="Shape 625"/>
          <p:cNvSpPr/>
          <p:nvPr>
            <p:ph type="sldNum" sz="quarter" idx="2"/>
          </p:nvPr>
        </p:nvSpPr>
        <p:spPr>
          <a:xfrm>
            <a:off x="8541490" y="4756866"/>
            <a:ext cx="29062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6" name="螢幕快照 2016-11-08 下午8.12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409" y="2043909"/>
            <a:ext cx="3466151" cy="1646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螢幕快照 2016-11-08 下午8.12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4437" y="2130228"/>
            <a:ext cx="2249572" cy="1489003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/>
          <p:nvPr/>
        </p:nvSpPr>
        <p:spPr>
          <a:xfrm>
            <a:off x="5311230" y="1238178"/>
            <a:ext cx="2515986" cy="73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所有知道資料庫URL的用戶都可以讀寫資料庫</a:t>
            </a:r>
          </a:p>
        </p:txBody>
      </p:sp>
      <p:sp>
        <p:nvSpPr>
          <p:cNvPr id="629" name="Shape 629"/>
          <p:cNvSpPr/>
          <p:nvPr/>
        </p:nvSpPr>
        <p:spPr>
          <a:xfrm>
            <a:off x="779506" y="1238178"/>
            <a:ext cx="3554584" cy="73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所有知道資料庫URL並且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通過認證</a:t>
            </a:r>
            <a:r>
              <a:t>(Auth)的用戶才可以讀寫資料庫</a:t>
            </a:r>
          </a:p>
        </p:txBody>
      </p:sp>
      <p:sp>
        <p:nvSpPr>
          <p:cNvPr id="630" name="Shape 630"/>
          <p:cNvSpPr/>
          <p:nvPr/>
        </p:nvSpPr>
        <p:spPr>
          <a:xfrm>
            <a:off x="1831594" y="714990"/>
            <a:ext cx="5282158" cy="36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https://firebase.google.com/docs/database/security/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開發重點一</a:t>
            </a:r>
          </a:p>
        </p:txBody>
      </p:sp>
      <p:sp>
        <p:nvSpPr>
          <p:cNvPr id="633" name="Shape 633"/>
          <p:cNvSpPr/>
          <p:nvPr>
            <p:ph type="body" sz="half" idx="1"/>
          </p:nvPr>
        </p:nvSpPr>
        <p:spPr>
          <a:xfrm>
            <a:off x="457200" y="962900"/>
            <a:ext cx="4891211" cy="379743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修改資料庫規則如右，必須完成登錄的使用者，才能使用資料庫</a:t>
            </a:r>
          </a:p>
          <a:p>
            <a:pPr>
              <a:buBlip>
                <a:blip r:embed="rId2"/>
              </a:buBlip>
            </a:pPr>
            <a:r>
              <a:t>完成登錄之後，系統會回覆前端瀏覽器一個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auth物件</a:t>
            </a:r>
            <a:r>
              <a:t>，這個auth物件會在瀏覽器每次拜訪Firebase資料庫的時候，被一併傳送，並且用來check是否有瀏覽的權限</a:t>
            </a:r>
          </a:p>
          <a:p>
            <a:pPr>
              <a:buBlip>
                <a:blip r:embed="rId2"/>
              </a:buBlip>
            </a:pPr>
            <a:r>
              <a:t>右邊規則的意思：</a:t>
            </a:r>
          </a:p>
          <a:p>
            <a:pPr lvl="1">
              <a:buBlip>
                <a:blip r:embed="rId2"/>
              </a:buBlip>
            </a:pPr>
            <a:r>
              <a:t>如果瀏覽Firebase的使用者擁有auth物件，就可以進行read與write的動作</a:t>
            </a:r>
          </a:p>
        </p:txBody>
      </p:sp>
      <p:sp>
        <p:nvSpPr>
          <p:cNvPr id="634" name="Shape 6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5" name="螢幕快照 2016-11-08 下午8.12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8954" y="2038250"/>
            <a:ext cx="3466150" cy="1646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開發重點二</a:t>
            </a:r>
          </a:p>
        </p:txBody>
      </p:sp>
      <p:sp>
        <p:nvSpPr>
          <p:cNvPr id="638" name="Shape 638"/>
          <p:cNvSpPr/>
          <p:nvPr>
            <p:ph type="body" sz="half" idx="1"/>
          </p:nvPr>
        </p:nvSpPr>
        <p:spPr>
          <a:xfrm>
            <a:off x="457200" y="962900"/>
            <a:ext cx="2882547" cy="380874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將監聽資料變動的指令移至onAuthStateChanged方法裡</a:t>
            </a:r>
          </a:p>
          <a:p>
            <a:pPr>
              <a:buBlip>
                <a:blip r:embed="rId2"/>
              </a:buBlip>
            </a:pPr>
            <a:r>
              <a:t>只有在成功登錄之後，才會進行資料庫監聽動作</a:t>
            </a:r>
          </a:p>
        </p:txBody>
      </p:sp>
      <p:sp>
        <p:nvSpPr>
          <p:cNvPr id="639" name="Shape 6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0" name="螢幕快照 2016-11-10 下午5.22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4638" y="668781"/>
            <a:ext cx="5107929" cy="4214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Firebase的特點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80" indent="-210580" defTabSz="250745">
              <a:spcBef>
                <a:spcPts val="1900"/>
              </a:spcBef>
              <a:buBlip>
                <a:blip r:embed="rId2"/>
              </a:buBlip>
            </a:pPr>
            <a:r>
              <a:t>Firebase是一個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事件驅動</a:t>
            </a:r>
            <a:r>
              <a:t>(event-driven)的資料庫，任何在資料庫的資料新增/刪除，用戶端都可以很容易的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即時獲得通知</a:t>
            </a:r>
            <a:r>
              <a:t>，並收到相關的資料內容。因此，用戶可以很容易的即時掌握資料庫狀況</a:t>
            </a:r>
          </a:p>
          <a:p>
            <a:pPr marL="210580" indent="-210580" defTabSz="250745">
              <a:spcBef>
                <a:spcPts val="1900"/>
              </a:spcBef>
              <a:buBlip>
                <a:blip r:embed="rId2"/>
              </a:buBlip>
            </a:pPr>
            <a:r>
              <a:t>傳統的資料庫，用戶無法得知資料庫的新增/刪除資料。往往要經由輪詢或是特別的推播(Push)才能得知即使的資料庫狀況</a:t>
            </a:r>
          </a:p>
          <a:p>
            <a:pPr marL="210580" indent="-210580" defTabSz="250745">
              <a:spcBef>
                <a:spcPts val="1900"/>
              </a:spcBef>
              <a:buBlip>
                <a:blip r:embed="rId2"/>
              </a:buBlip>
            </a:pPr>
            <a:r>
              <a:t>Firebase非常適合於開發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聊天室</a:t>
            </a:r>
            <a:r>
              <a:t>、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連線遊戲..</a:t>
            </a:r>
            <a:r>
              <a:t>等等需要即時收發雲端資料的程式</a:t>
            </a:r>
          </a:p>
        </p:txBody>
      </p:sp>
      <p:sp>
        <p:nvSpPr>
          <p:cNvPr id="267" name="Shape 267"/>
          <p:cNvSpPr/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執行結果</a:t>
            </a:r>
          </a:p>
        </p:txBody>
      </p:sp>
      <p:sp>
        <p:nvSpPr>
          <p:cNvPr id="643" name="Shape 6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4" name="螢幕快照 2016-11-09 上午7.13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504" y="1619859"/>
            <a:ext cx="3237949" cy="25923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  <p:pic>
        <p:nvPicPr>
          <p:cNvPr id="645" name="螢幕快照 2016-11-09 上午6.57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5925" y="1058749"/>
            <a:ext cx="2809847" cy="37145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  <p:sp>
        <p:nvSpPr>
          <p:cNvPr id="646" name="Shape 646"/>
          <p:cNvSpPr/>
          <p:nvPr/>
        </p:nvSpPr>
        <p:spPr>
          <a:xfrm>
            <a:off x="4496168" y="2781430"/>
            <a:ext cx="725042" cy="269204"/>
          </a:xfrm>
          <a:prstGeom prst="rightArrow">
            <a:avLst>
              <a:gd name="adj1" fmla="val 43183"/>
              <a:gd name="adj2" fmla="val 117265"/>
            </a:avLst>
          </a:prstGeom>
          <a:solidFill>
            <a:schemeClr val="accent1">
              <a:satOff val="-4409"/>
              <a:lumOff val="-10509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複合規則</a:t>
            </a:r>
          </a:p>
        </p:txBody>
      </p:sp>
      <p:sp>
        <p:nvSpPr>
          <p:cNvPr id="649" name="Shape 649"/>
          <p:cNvSpPr/>
          <p:nvPr>
            <p:ph type="body" idx="1"/>
          </p:nvPr>
        </p:nvSpPr>
        <p:spPr>
          <a:xfrm>
            <a:off x="215602" y="879297"/>
            <a:ext cx="4553753" cy="429174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右邊規則的意思</a:t>
            </a:r>
          </a:p>
          <a:p>
            <a:pPr lvl="1" marL="800100" indent="-342900">
              <a:buBlip>
                <a:blip r:embed="rId2"/>
              </a:buBlip>
            </a:pPr>
            <a:r>
              <a:t>對於Firebase資料庫一般性的資料，只要登錄成功的使用者就可以存取(auth != null)</a:t>
            </a:r>
          </a:p>
          <a:p>
            <a:pPr lvl="1" marL="800100" indent="-342900">
              <a:buBlip>
                <a:blip r:embed="rId2"/>
              </a:buBlip>
            </a:pPr>
            <a:r>
              <a:t>對於儲存在Firebase資料庫name=user，value=$uid裡面的資料，必須登錄成功的使用者的auth.uid與$uid相同，才能存取</a:t>
            </a:r>
          </a:p>
          <a:p>
            <a:pPr>
              <a:buBlip>
                <a:blip r:embed="rId2"/>
              </a:buBlip>
            </a:pPr>
            <a:r>
              <a:t>以$開頭的變數，代表Firebase的value變數</a:t>
            </a:r>
          </a:p>
        </p:txBody>
      </p:sp>
      <p:sp>
        <p:nvSpPr>
          <p:cNvPr id="650" name="Shape 6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1" name="Shape 651"/>
          <p:cNvSpPr/>
          <p:nvPr/>
        </p:nvSpPr>
        <p:spPr>
          <a:xfrm>
            <a:off x="798665" y="613474"/>
            <a:ext cx="7255890" cy="36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https://firebase.google.com/docs/reference/security/database/#variables</a:t>
            </a:r>
          </a:p>
        </p:txBody>
      </p:sp>
      <p:sp>
        <p:nvSpPr>
          <p:cNvPr id="652" name="Shape 652"/>
          <p:cNvSpPr/>
          <p:nvPr/>
        </p:nvSpPr>
        <p:spPr>
          <a:xfrm>
            <a:off x="182131" y="920115"/>
            <a:ext cx="8779738" cy="36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https://firebase.google.com/docs/database/security/securing-data#predefined_variables</a:t>
            </a:r>
          </a:p>
        </p:txBody>
      </p:sp>
      <p:pic>
        <p:nvPicPr>
          <p:cNvPr id="653" name="螢幕快照 2016-11-29 上午8.22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56564" y="1663046"/>
            <a:ext cx="3808385" cy="2724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type="body" idx="1"/>
          </p:nvPr>
        </p:nvSpPr>
        <p:spPr>
          <a:xfrm>
            <a:off x="3091798" y="218928"/>
            <a:ext cx="5836600" cy="344692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只要登錄成功的使用者，就可以存取chatroom裡面的資料</a:t>
            </a:r>
          </a:p>
          <a:p>
            <a:pPr>
              <a:buBlip>
                <a:blip r:embed="rId2"/>
              </a:buBlip>
            </a:pPr>
            <a:r>
              <a:t>$uid的uid是任意命名，僅用來表示user底下的變數</a:t>
            </a:r>
          </a:p>
          <a:p>
            <a:pPr>
              <a:buBlip>
                <a:blip r:embed="rId2"/>
              </a:buBlip>
            </a:pPr>
            <a:r>
              <a:t>只有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b09855121@gmail.com</a:t>
            </a:r>
            <a:r>
              <a:t>使用者才可以存取0FAU7...裡面的email資料</a:t>
            </a:r>
          </a:p>
          <a:p>
            <a:pPr>
              <a:buBlip>
                <a:blip r:embed="rId2"/>
              </a:buBlip>
            </a:pPr>
            <a:r>
              <a:t>只有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lora860227@gmail.com</a:t>
            </a:r>
            <a:r>
              <a:t>使用者才可以存取3EVXR...裡面的email資料</a:t>
            </a:r>
          </a:p>
        </p:txBody>
      </p:sp>
      <p:sp>
        <p:nvSpPr>
          <p:cNvPr id="656" name="Shape 6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7" name="螢幕快照 2016-11-29 上午8.02.2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712" y="2730471"/>
            <a:ext cx="2660087" cy="1727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螢幕快照 2016-11-29 上午8.02.0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07883" y="3556434"/>
            <a:ext cx="6237983" cy="129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螢幕快照 2016-11-29 上午8.22.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9712" y="536700"/>
            <a:ext cx="2660087" cy="190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開發重點</a:t>
            </a:r>
          </a:p>
        </p:txBody>
      </p:sp>
      <p:sp>
        <p:nvSpPr>
          <p:cNvPr id="662" name="Shape 662"/>
          <p:cNvSpPr/>
          <p:nvPr>
            <p:ph type="body" sz="quarter" idx="1"/>
          </p:nvPr>
        </p:nvSpPr>
        <p:spPr>
          <a:xfrm>
            <a:off x="457200" y="1060529"/>
            <a:ext cx="3617138" cy="233283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宣告一個指向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user</a:t>
            </a:r>
            <a:r>
              <a:t>的資料索引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dbUser</a:t>
            </a:r>
          </a:p>
          <a:p>
            <a:pPr>
              <a:buBlip>
                <a:blip r:embed="rId2"/>
              </a:buBlip>
            </a:pPr>
            <a:r>
              <a:t>在登錄成功之後，就在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dbUser</a:t>
            </a:r>
            <a:r>
              <a:t>之下利用用戶的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uid</a:t>
            </a:r>
            <a:r>
              <a:t>為key建立一個新的資料索引</a:t>
            </a:r>
          </a:p>
        </p:txBody>
      </p:sp>
      <p:sp>
        <p:nvSpPr>
          <p:cNvPr id="663" name="Shape 6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4" name="螢幕快照 2016-11-10 下午5.32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6381" y="1922770"/>
            <a:ext cx="4791946" cy="2908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螢幕快照 2016-11-10 下午5.31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81776" y="823422"/>
            <a:ext cx="4781155" cy="1021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螢幕快照 2016-11-09 下午10.20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9808" y="3349926"/>
            <a:ext cx="2376186" cy="1068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練習六</a:t>
            </a:r>
          </a:p>
        </p:txBody>
      </p:sp>
      <p:sp>
        <p:nvSpPr>
          <p:cNvPr id="669" name="Shape 6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在資料庫加入規則，讓完成登錄的使用者才能存取到聊天內容</a:t>
            </a:r>
          </a:p>
          <a:p>
            <a:pPr>
              <a:buBlip>
                <a:blip r:embed="rId2"/>
              </a:buBlip>
            </a:pPr>
            <a:r>
              <a:t>在資料庫建立users分支，並在users分支底下以用戶的uid建立該用戶的個人資料庫</a:t>
            </a:r>
          </a:p>
        </p:txBody>
      </p:sp>
      <p:sp>
        <p:nvSpPr>
          <p:cNvPr id="670" name="Shape 6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type="title"/>
          </p:nvPr>
        </p:nvSpPr>
        <p:spPr>
          <a:xfrm>
            <a:off x="0" y="3886282"/>
            <a:ext cx="3571870" cy="757170"/>
          </a:xfrm>
          <a:prstGeom prst="rect">
            <a:avLst/>
          </a:prstGeom>
          <a:solidFill>
            <a:schemeClr val="accent3">
              <a:alpha val="78655"/>
            </a:scheme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Firebase Storage</a:t>
            </a:r>
          </a:p>
        </p:txBody>
      </p:sp>
      <p:sp>
        <p:nvSpPr>
          <p:cNvPr id="673" name="Shape 6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資料儲存(Storage)</a:t>
            </a:r>
          </a:p>
        </p:txBody>
      </p:sp>
      <p:sp>
        <p:nvSpPr>
          <p:cNvPr id="676" name="Shape 6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除了資料庫服務與認證服務，Firebase還提供了資料儲存(Storage)的功能</a:t>
            </a:r>
          </a:p>
          <a:p>
            <a:pPr>
              <a:buBlip>
                <a:blip r:embed="rId2"/>
              </a:buBlip>
            </a:pPr>
            <a:r>
              <a:t>免費的帳號可以使用2GB的儲存空間</a:t>
            </a:r>
          </a:p>
          <a:p>
            <a:pPr>
              <a:buBlip>
                <a:blip r:embed="rId2"/>
              </a:buBlip>
            </a:pPr>
            <a:r>
              <a:t>藉由HTML的File標籤，可以很容易的在前端建立檔案上傳的介面功能</a:t>
            </a:r>
          </a:p>
          <a:p>
            <a:pPr>
              <a:buBlip>
                <a:blip r:embed="rId2"/>
              </a:buBlip>
            </a:pPr>
            <a:r>
              <a:t>檔案的結構與資料庫類似，也是以樹狀結構存取</a:t>
            </a:r>
          </a:p>
          <a:p>
            <a:pPr>
              <a:buBlip>
                <a:blip r:embed="rId2"/>
              </a:buBlip>
            </a:pPr>
            <a:r>
              <a:t>只要取得一個檔案的參考點(Ref)，就可以很容易的存取該參考點附近的檔案</a:t>
            </a:r>
          </a:p>
        </p:txBody>
      </p:sp>
      <p:sp>
        <p:nvSpPr>
          <p:cNvPr id="677" name="Shape 6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與資料儲存有關的指令</a:t>
            </a:r>
          </a:p>
        </p:txBody>
      </p:sp>
      <p:sp>
        <p:nvSpPr>
          <p:cNvPr id="680" name="Shape 6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1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583" y="641318"/>
            <a:ext cx="8092107" cy="4456727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照片上傳－File</a:t>
            </a:r>
          </a:p>
        </p:txBody>
      </p:sp>
      <p:sp>
        <p:nvSpPr>
          <p:cNvPr id="684" name="Shape 6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5" name="螢幕快照 2016-11-24 下午12.10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542" y="776291"/>
            <a:ext cx="6184916" cy="1386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螢幕快照 2016-11-24 下午12.12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1689" y="2380632"/>
            <a:ext cx="4959558" cy="1538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螢幕快照 2016-11-24 下午12.13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8100" y="4231345"/>
            <a:ext cx="5407800" cy="494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title"/>
          </p:nvPr>
        </p:nvSpPr>
        <p:spPr>
          <a:xfrm>
            <a:off x="12700" y="12700"/>
            <a:ext cx="1843353" cy="1114500"/>
          </a:xfrm>
          <a:prstGeom prst="rect">
            <a:avLst/>
          </a:prstGeom>
        </p:spPr>
        <p:txBody>
          <a:bodyPr/>
          <a:lstStyle/>
          <a:p>
            <a:pPr/>
            <a:r>
              <a:t>照片上傳－File</a:t>
            </a:r>
          </a:p>
        </p:txBody>
      </p:sp>
      <p:sp>
        <p:nvSpPr>
          <p:cNvPr id="690" name="Shape 6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1" name="螢幕快照 2016-11-24 下午12.12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3338" y="14580"/>
            <a:ext cx="5024975" cy="511434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Shape 692"/>
          <p:cNvSpPr/>
          <p:nvPr/>
        </p:nvSpPr>
        <p:spPr>
          <a:xfrm>
            <a:off x="3142204" y="3200192"/>
            <a:ext cx="3894516" cy="200808"/>
          </a:xfrm>
          <a:prstGeom prst="rect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693" name="螢幕快照 2016-11-24 下午12.21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944" y="1642733"/>
            <a:ext cx="1423356" cy="341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價格</a:t>
            </a:r>
          </a:p>
        </p:txBody>
      </p:sp>
      <p:sp>
        <p:nvSpPr>
          <p:cNvPr id="270" name="Shape 270"/>
          <p:cNvSpPr/>
          <p:nvPr>
            <p:ph type="sldNum" sz="quarter" idx="2"/>
          </p:nvPr>
        </p:nvSpPr>
        <p:spPr>
          <a:xfrm>
            <a:off x="8571545" y="4748584"/>
            <a:ext cx="197380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螢幕快照 2016-11-09 下午9.21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759" y="1635385"/>
            <a:ext cx="2419479" cy="2434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  <p:pic>
        <p:nvPicPr>
          <p:cNvPr id="272" name="螢幕快照 2016-11-09 下午9.21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3562" y="920323"/>
            <a:ext cx="4381609" cy="38647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螢幕快照 2016-11-24 下午12.20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3345" y="944049"/>
            <a:ext cx="4361445" cy="404857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Shape 6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設定user profile的photoURL</a:t>
            </a:r>
          </a:p>
        </p:txBody>
      </p:sp>
      <p:sp>
        <p:nvSpPr>
          <p:cNvPr id="697" name="Shape 6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螢幕快照 2016-11-11 上午5.44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101" y="1688873"/>
            <a:ext cx="2606755" cy="25589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  <p:pic>
        <p:nvPicPr>
          <p:cNvPr id="699" name="螢幕快照 2016-11-24 下午12.21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2390" y="406081"/>
            <a:ext cx="1423355" cy="341273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Shape 700"/>
          <p:cNvSpPr/>
          <p:nvPr/>
        </p:nvSpPr>
        <p:spPr>
          <a:xfrm>
            <a:off x="1212255" y="3768871"/>
            <a:ext cx="887864" cy="520704"/>
          </a:xfrm>
          <a:prstGeom prst="rect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701" name="Shape 701"/>
          <p:cNvSpPr/>
          <p:nvPr/>
        </p:nvSpPr>
        <p:spPr>
          <a:xfrm>
            <a:off x="4814516" y="1919034"/>
            <a:ext cx="2918192" cy="755841"/>
          </a:xfrm>
          <a:prstGeom prst="rect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0" grpId="1"/>
      <p:bldP build="whole" bldLvl="1" animBg="1" rev="0" advAuto="0" spid="701" grpId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執行結果</a:t>
            </a:r>
          </a:p>
        </p:txBody>
      </p:sp>
      <p:sp>
        <p:nvSpPr>
          <p:cNvPr id="704" name="Shape 7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5" name="螢幕快照 2016-11-11 上午5.42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203" y="992206"/>
            <a:ext cx="2671937" cy="25589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  <p:pic>
        <p:nvPicPr>
          <p:cNvPr id="706" name="螢幕快照 2016-11-11 上午5.44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4393" y="992206"/>
            <a:ext cx="2606755" cy="25589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  <p:pic>
        <p:nvPicPr>
          <p:cNvPr id="707" name="螢幕快照 2016-11-11 上午5.43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40" y="3783211"/>
            <a:ext cx="5496436" cy="973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螢幕快照 2016-11-11 下午6.30.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30401" y="992206"/>
            <a:ext cx="2664196" cy="25589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練習七</a:t>
            </a:r>
          </a:p>
        </p:txBody>
      </p:sp>
      <p:sp>
        <p:nvSpPr>
          <p:cNvPr id="711" name="Shape 7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利用Firebase Storage儲存個人圖片，並且在登錄之後顯示在個人資料的畫面</a:t>
            </a:r>
          </a:p>
        </p:txBody>
      </p:sp>
      <p:sp>
        <p:nvSpPr>
          <p:cNvPr id="712" name="Shape 71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